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02E"/>
    <a:srgbClr val="D147A3"/>
    <a:srgbClr val="D65CAD"/>
    <a:srgbClr val="EBDDDD"/>
    <a:srgbClr val="E5D3D3"/>
    <a:srgbClr val="E3CFCF"/>
    <a:srgbClr val="A40000"/>
    <a:srgbClr val="990000"/>
    <a:srgbClr val="49841E"/>
    <a:srgbClr val="4E8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9574" autoAdjust="0"/>
  </p:normalViewPr>
  <p:slideViewPr>
    <p:cSldViewPr>
      <p:cViewPr>
        <p:scale>
          <a:sx n="76" d="100"/>
          <a:sy n="76" d="100"/>
        </p:scale>
        <p:origin x="-1200"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1606B5-E2F9-47C6-8788-32056124E6EB}" type="datetimeFigureOut">
              <a:rPr lang="en-US" smtClean="0"/>
              <a:t>10/25/2011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E83175-12CA-4EE0-A67F-9CBE0E6C67FD}" type="slidenum">
              <a:rPr lang="en-US" smtClean="0"/>
              <a:t>‹#›</a:t>
            </a:fld>
            <a:endParaRPr lang="en-US"/>
          </a:p>
        </p:txBody>
      </p:sp>
    </p:spTree>
    <p:extLst>
      <p:ext uri="{BB962C8B-B14F-4D97-AF65-F5344CB8AC3E}">
        <p14:creationId xmlns:p14="http://schemas.microsoft.com/office/powerpoint/2010/main" val="57780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9ACF2-F875-434D-B259-DB6929119E04}" type="datetimeFigureOut">
              <a:rPr lang="en-US" smtClean="0"/>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765B4-995F-4D3E-AD16-DEDF048E9FF2}" type="slidenum">
              <a:rPr lang="en-US" smtClean="0"/>
              <a:t>‹#›</a:t>
            </a:fld>
            <a:endParaRPr lang="en-US"/>
          </a:p>
        </p:txBody>
      </p:sp>
    </p:spTree>
    <p:extLst>
      <p:ext uri="{BB962C8B-B14F-4D97-AF65-F5344CB8AC3E}">
        <p14:creationId xmlns:p14="http://schemas.microsoft.com/office/powerpoint/2010/main" val="143271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UcPeriod"/>
            </a:pPr>
            <a:r>
              <a:rPr lang="en-US" sz="1200" kern="1200" dirty="0" smtClean="0">
                <a:solidFill>
                  <a:schemeClr val="tx1"/>
                </a:solidFill>
                <a:effectLst/>
                <a:latin typeface="+mn-lt"/>
                <a:ea typeface="+mn-ea"/>
                <a:cs typeface="+mn-cs"/>
              </a:rPr>
              <a:t>Rhythm is an interesting term.</a:t>
            </a:r>
            <a:endParaRPr lang="en-US" sz="1050" kern="1200" dirty="0" smtClean="0">
              <a:solidFill>
                <a:schemeClr val="tx1"/>
              </a:solidFill>
              <a:effectLst/>
              <a:latin typeface="+mn-lt"/>
              <a:ea typeface="+mn-ea"/>
              <a:cs typeface="+mn-cs"/>
            </a:endParaRPr>
          </a:p>
          <a:p>
            <a:pPr marL="1143000" lvl="2" indent="-228600">
              <a:buFont typeface="+mj-lt"/>
              <a:buAutoNum type="arabicPeriod"/>
            </a:pPr>
            <a:r>
              <a:rPr lang="en-US" sz="1200" kern="1200" dirty="0" smtClean="0">
                <a:solidFill>
                  <a:schemeClr val="tx1"/>
                </a:solidFill>
                <a:effectLst/>
                <a:latin typeface="+mn-lt"/>
                <a:ea typeface="+mn-ea"/>
                <a:cs typeface="+mn-cs"/>
              </a:rPr>
              <a:t>Spelling – r-h-y-t-h-m</a:t>
            </a:r>
            <a:endParaRPr lang="en-US" sz="1050" kern="1200" dirty="0" smtClean="0">
              <a:solidFill>
                <a:schemeClr val="tx1"/>
              </a:solidFill>
              <a:effectLst/>
              <a:latin typeface="+mn-lt"/>
              <a:ea typeface="+mn-ea"/>
              <a:cs typeface="+mn-cs"/>
            </a:endParaRPr>
          </a:p>
          <a:p>
            <a:pPr marL="1143000" lvl="2" indent="-228600">
              <a:buFont typeface="+mj-lt"/>
              <a:buAutoNum type="arabicPeriod"/>
            </a:pPr>
            <a:r>
              <a:rPr lang="en-US" sz="1200" kern="1200" dirty="0" smtClean="0">
                <a:solidFill>
                  <a:schemeClr val="tx1"/>
                </a:solidFill>
                <a:effectLst/>
                <a:latin typeface="+mn-lt"/>
                <a:ea typeface="+mn-ea"/>
                <a:cs typeface="+mn-cs"/>
              </a:rPr>
              <a:t>Refers to music</a:t>
            </a:r>
            <a:endParaRPr lang="en-US" sz="1050" kern="1200" dirty="0" smtClean="0">
              <a:solidFill>
                <a:schemeClr val="tx1"/>
              </a:solidFill>
              <a:effectLst/>
              <a:latin typeface="+mn-lt"/>
              <a:ea typeface="+mn-ea"/>
              <a:cs typeface="+mn-cs"/>
            </a:endParaRPr>
          </a:p>
          <a:p>
            <a:pPr marL="1143000" lvl="2" indent="-228600">
              <a:buFont typeface="+mj-lt"/>
              <a:buAutoNum type="arabicPeriod"/>
            </a:pPr>
            <a:r>
              <a:rPr lang="en-US" sz="1200" kern="1200" dirty="0" smtClean="0">
                <a:solidFill>
                  <a:schemeClr val="tx1"/>
                </a:solidFill>
                <a:effectLst/>
                <a:latin typeface="+mn-lt"/>
                <a:ea typeface="+mn-ea"/>
                <a:cs typeface="+mn-cs"/>
              </a:rPr>
              <a:t>Rhythm you don’t hear but see; like music on paper</a:t>
            </a:r>
            <a:endParaRPr lang="en-US" sz="1050" kern="1200" dirty="0" smtClean="0">
              <a:solidFill>
                <a:schemeClr val="tx1"/>
              </a:solidFill>
              <a:effectLst/>
              <a:latin typeface="+mn-lt"/>
              <a:ea typeface="+mn-ea"/>
              <a:cs typeface="+mn-cs"/>
            </a:endParaRPr>
          </a:p>
          <a:p>
            <a:pPr marL="685800" lvl="1" indent="-228600">
              <a:buFont typeface="+mj-lt"/>
              <a:buAutoNum type="alphaUcPeriod"/>
            </a:pPr>
            <a:r>
              <a:rPr lang="en-US" sz="1200" kern="1200" dirty="0" smtClean="0">
                <a:solidFill>
                  <a:schemeClr val="tx1"/>
                </a:solidFill>
                <a:effectLst/>
                <a:latin typeface="+mn-lt"/>
                <a:ea typeface="+mn-ea"/>
                <a:cs typeface="+mn-cs"/>
              </a:rPr>
              <a:t>I’ve always taken art classes, and one of the principles of art they’ve taught us about is rhythm. San Diego Jewish Academy AP Studio Art suggests that rhythm is used in art to create movement and texture, and so becomes a part of basically every work of art.</a:t>
            </a:r>
            <a:endParaRPr lang="en-US" sz="1050" kern="1200" dirty="0" smtClean="0">
              <a:solidFill>
                <a:schemeClr val="tx1"/>
              </a:solidFill>
              <a:effectLst/>
              <a:latin typeface="+mn-lt"/>
              <a:ea typeface="+mn-ea"/>
              <a:cs typeface="+mn-cs"/>
            </a:endParaRPr>
          </a:p>
          <a:p>
            <a:pPr marL="685800" lvl="1" indent="-228600">
              <a:buFont typeface="+mj-lt"/>
              <a:buAutoNum type="alphaUcPeriod"/>
            </a:pPr>
            <a:r>
              <a:rPr lang="en-US" sz="1200" kern="1200" dirty="0" smtClean="0">
                <a:solidFill>
                  <a:schemeClr val="tx1"/>
                </a:solidFill>
                <a:effectLst/>
                <a:latin typeface="+mn-lt"/>
                <a:ea typeface="+mn-ea"/>
                <a:cs typeface="+mn-cs"/>
              </a:rPr>
              <a:t>According to the Free Dictionary, rhythm is “a regular or harmonious pattern created by lines, forms, and colors in painting, sculpture, and other visual arts,” and can be studied in sections of types of rhythm, how to create rhythm, and the effect rhythm has on a piece of artwork.</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1</a:t>
            </a:fld>
            <a:endParaRPr lang="en-US"/>
          </a:p>
        </p:txBody>
      </p:sp>
    </p:spTree>
    <p:extLst>
      <p:ext uri="{BB962C8B-B14F-4D97-AF65-F5344CB8AC3E}">
        <p14:creationId xmlns:p14="http://schemas.microsoft.com/office/powerpoint/2010/main" val="108835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2" indent="-228600">
              <a:buFont typeface="+mj-lt"/>
              <a:buAutoNum type="arabicPeriod" startAt="3"/>
            </a:pPr>
            <a:r>
              <a:rPr lang="en-US" sz="1200" kern="1200" dirty="0" smtClean="0">
                <a:solidFill>
                  <a:schemeClr val="tx1"/>
                </a:solidFill>
                <a:effectLst/>
                <a:latin typeface="+mn-lt"/>
                <a:ea typeface="+mn-ea"/>
                <a:cs typeface="+mn-cs"/>
              </a:rPr>
              <a:t>Dianne Mize adds</a:t>
            </a:r>
            <a:r>
              <a:rPr lang="en-US" sz="1200" kern="1200" baseline="0" dirty="0" smtClean="0">
                <a:solidFill>
                  <a:schemeClr val="tx1"/>
                </a:solidFill>
                <a:effectLst/>
                <a:latin typeface="+mn-lt"/>
                <a:ea typeface="+mn-ea"/>
                <a:cs typeface="+mn-cs"/>
              </a:rPr>
              <a:t> – u</a:t>
            </a:r>
            <a:r>
              <a:rPr lang="en-US" sz="1200" kern="1200" dirty="0" smtClean="0">
                <a:solidFill>
                  <a:schemeClr val="tx1"/>
                </a:solidFill>
                <a:effectLst/>
                <a:latin typeface="+mn-lt"/>
                <a:ea typeface="+mn-ea"/>
                <a:cs typeface="+mn-cs"/>
              </a:rPr>
              <a:t>nity</a:t>
            </a:r>
          </a:p>
          <a:p>
            <a:pPr marL="1600200" lvl="3" indent="-228600">
              <a:buFont typeface="+mj-lt"/>
              <a:buAutoNum type="alphaLcPeriod"/>
            </a:pPr>
            <a:r>
              <a:rPr lang="en-US" kern="1200" dirty="0" smtClean="0">
                <a:solidFill>
                  <a:schemeClr val="tx1"/>
                </a:solidFill>
                <a:effectLst/>
                <a:latin typeface="+mn-lt"/>
                <a:ea typeface="+mn-ea"/>
                <a:cs typeface="+mn-cs"/>
              </a:rPr>
              <a:t>Marks,</a:t>
            </a:r>
            <a:r>
              <a:rPr lang="en-US" kern="1200" baseline="0" dirty="0" smtClean="0">
                <a:solidFill>
                  <a:schemeClr val="tx1"/>
                </a:solidFill>
                <a:effectLst/>
                <a:latin typeface="+mn-lt"/>
                <a:ea typeface="+mn-ea"/>
                <a:cs typeface="+mn-cs"/>
              </a:rPr>
              <a:t> motifs, color, line, form</a:t>
            </a:r>
          </a:p>
          <a:p>
            <a:pPr marL="1600200" lvl="3" indent="-228600">
              <a:buFont typeface="+mj-lt"/>
              <a:buAutoNum type="alphaLcPeriod"/>
            </a:pPr>
            <a:r>
              <a:rPr lang="en-US" kern="1200" baseline="0" dirty="0" smtClean="0">
                <a:solidFill>
                  <a:schemeClr val="tx1"/>
                </a:solidFill>
                <a:effectLst/>
                <a:latin typeface="+mn-lt"/>
                <a:ea typeface="+mn-ea"/>
                <a:cs typeface="+mn-cs"/>
              </a:rPr>
              <a:t>Combine </a:t>
            </a:r>
            <a:r>
              <a:rPr lang="en-US" kern="1200" baseline="0" dirty="0" smtClean="0">
                <a:solidFill>
                  <a:schemeClr val="tx1"/>
                </a:solidFill>
                <a:effectLst/>
                <a:latin typeface="+mn-lt"/>
                <a:ea typeface="+mn-ea"/>
                <a:cs typeface="+mn-cs"/>
                <a:sym typeface="Wingdings" pitchFamily="2" charset="2"/>
              </a:rPr>
              <a:t> togetherness</a:t>
            </a:r>
            <a:endParaRPr lang="en-US" dirty="0"/>
          </a:p>
        </p:txBody>
      </p:sp>
      <p:sp>
        <p:nvSpPr>
          <p:cNvPr id="4" name="Slide Number Placeholder 3"/>
          <p:cNvSpPr>
            <a:spLocks noGrp="1"/>
          </p:cNvSpPr>
          <p:nvPr>
            <p:ph type="sldNum" sz="quarter" idx="10"/>
          </p:nvPr>
        </p:nvSpPr>
        <p:spPr/>
        <p:txBody>
          <a:bodyPr/>
          <a:lstStyle/>
          <a:p>
            <a:fld id="{C99765B4-995F-4D3E-AD16-DEDF048E9FF2}" type="slidenum">
              <a:rPr lang="en-US" smtClean="0"/>
              <a:t>10</a:t>
            </a:fld>
            <a:endParaRPr lang="en-US"/>
          </a:p>
        </p:txBody>
      </p:sp>
    </p:spTree>
    <p:extLst>
      <p:ext uri="{BB962C8B-B14F-4D97-AF65-F5344CB8AC3E}">
        <p14:creationId xmlns:p14="http://schemas.microsoft.com/office/powerpoint/2010/main" val="111784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11</a:t>
            </a:fld>
            <a:endParaRPr lang="en-US"/>
          </a:p>
        </p:txBody>
      </p:sp>
    </p:spTree>
    <p:extLst>
      <p:ext uri="{BB962C8B-B14F-4D97-AF65-F5344CB8AC3E}">
        <p14:creationId xmlns:p14="http://schemas.microsoft.com/office/powerpoint/2010/main" val="281578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mj-lt"/>
              <a:buAutoNum type="romanUcPeriod" startAt="3"/>
            </a:pPr>
            <a:r>
              <a:rPr lang="en-US" sz="1200" kern="1200" dirty="0" smtClean="0">
                <a:solidFill>
                  <a:schemeClr val="tx1"/>
                </a:solidFill>
                <a:effectLst/>
                <a:latin typeface="+mn-lt"/>
                <a:ea typeface="+mn-ea"/>
                <a:cs typeface="+mn-cs"/>
              </a:rPr>
              <a:t>Conclusion</a:t>
            </a:r>
          </a:p>
          <a:p>
            <a:pPr marL="685800" lvl="1" indent="-228600">
              <a:buFont typeface="+mj-lt"/>
              <a:buAutoNum type="alphaUcPeriod"/>
            </a:pPr>
            <a:r>
              <a:rPr lang="en-US" sz="1200" kern="1200" dirty="0" smtClean="0">
                <a:solidFill>
                  <a:schemeClr val="tx1"/>
                </a:solidFill>
                <a:effectLst/>
                <a:latin typeface="+mn-lt"/>
                <a:ea typeface="+mn-ea"/>
                <a:cs typeface="+mn-cs"/>
              </a:rPr>
              <a:t>According to the Free Dictionary, rhythm is “a regular or harmonious pattern created by lines, forms, and colors in painting, sculpture, and other visual arts,” and can be studied in sections of types of rhythm, how to create rhythm, and the effect rhythm has on a piece of </a:t>
            </a:r>
            <a:r>
              <a:rPr lang="en-US" sz="1200" kern="1200" dirty="0" smtClean="0">
                <a:solidFill>
                  <a:schemeClr val="tx1"/>
                </a:solidFill>
                <a:effectLst/>
                <a:latin typeface="+mn-lt"/>
                <a:ea typeface="+mn-ea"/>
                <a:cs typeface="+mn-cs"/>
              </a:rPr>
              <a:t>artwork.</a:t>
            </a:r>
            <a:endParaRPr lang="en-US" sz="1200" kern="1200" dirty="0" smtClean="0">
              <a:solidFill>
                <a:schemeClr val="tx1"/>
              </a:solidFill>
              <a:effectLst/>
              <a:latin typeface="+mn-lt"/>
              <a:ea typeface="+mn-ea"/>
              <a:cs typeface="+mn-cs"/>
            </a:endParaRPr>
          </a:p>
          <a:p>
            <a:pPr marL="685800" lvl="1" indent="-228600">
              <a:buFont typeface="+mj-lt"/>
              <a:buAutoNum type="alphaUcPeriod"/>
            </a:pPr>
            <a:r>
              <a:rPr lang="en-US" sz="1200" kern="1200" dirty="0" smtClean="0">
                <a:solidFill>
                  <a:schemeClr val="tx1"/>
                </a:solidFill>
                <a:effectLst/>
                <a:latin typeface="+mn-lt"/>
                <a:ea typeface="+mn-ea"/>
                <a:cs typeface="+mn-cs"/>
              </a:rPr>
              <a:t>As a review:</a:t>
            </a:r>
          </a:p>
          <a:p>
            <a:pPr marL="1143000" lvl="2" indent="-228600">
              <a:buFont typeface="+mj-lt"/>
              <a:buAutoNum type="arabicPeriod"/>
            </a:pPr>
            <a:r>
              <a:rPr lang="en-US" sz="1200" kern="1200" dirty="0" smtClean="0">
                <a:solidFill>
                  <a:schemeClr val="tx1"/>
                </a:solidFill>
                <a:effectLst/>
                <a:latin typeface="+mn-lt"/>
                <a:ea typeface="+mn-ea"/>
                <a:cs typeface="+mn-cs"/>
              </a:rPr>
              <a:t>Three types of rhythm -regular, flowing, and progressive</a:t>
            </a:r>
          </a:p>
          <a:p>
            <a:pPr marL="1143000" lvl="2" indent="-228600">
              <a:buFont typeface="+mj-lt"/>
              <a:buAutoNum type="arabicPeriod"/>
            </a:pPr>
            <a:r>
              <a:rPr lang="en-US" sz="1200" kern="1200" dirty="0" smtClean="0">
                <a:solidFill>
                  <a:schemeClr val="tx1"/>
                </a:solidFill>
                <a:effectLst/>
                <a:latin typeface="+mn-lt"/>
                <a:ea typeface="+mn-ea"/>
                <a:cs typeface="+mn-cs"/>
              </a:rPr>
              <a:t>Rhythmic marks, repeating motifs, and marks and motifs create rhythm</a:t>
            </a:r>
          </a:p>
          <a:p>
            <a:pPr marL="1143000" lvl="2" indent="-228600">
              <a:buFont typeface="+mj-lt"/>
              <a:buAutoNum type="arabicPeriod"/>
            </a:pPr>
            <a:r>
              <a:rPr lang="en-US" sz="1200" kern="1200" dirty="0" smtClean="0">
                <a:solidFill>
                  <a:schemeClr val="tx1"/>
                </a:solidFill>
                <a:effectLst/>
                <a:latin typeface="+mn-lt"/>
                <a:ea typeface="+mn-ea"/>
                <a:cs typeface="+mn-cs"/>
              </a:rPr>
              <a:t>Rhythm causes the viewer to see the movement, see the visual beat, and feel unity</a:t>
            </a:r>
          </a:p>
          <a:p>
            <a:pPr marL="685800" lvl="1" indent="-228600">
              <a:buFont typeface="+mj-lt"/>
              <a:buAutoNum type="alphaUcPeriod" startAt="3"/>
            </a:pPr>
            <a:r>
              <a:rPr lang="en-US" sz="1200" kern="1200" dirty="0" smtClean="0">
                <a:solidFill>
                  <a:schemeClr val="tx1"/>
                </a:solidFill>
                <a:effectLst/>
                <a:latin typeface="+mn-lt"/>
                <a:ea typeface="+mn-ea"/>
                <a:cs typeface="+mn-cs"/>
              </a:rPr>
              <a:t>You may still not know how to spell rhythm, but now you know that it doesn’t apply only to music – it relates to art as well.</a:t>
            </a:r>
          </a:p>
        </p:txBody>
      </p:sp>
      <p:sp>
        <p:nvSpPr>
          <p:cNvPr id="4" name="Slide Number Placeholder 3"/>
          <p:cNvSpPr>
            <a:spLocks noGrp="1"/>
          </p:cNvSpPr>
          <p:nvPr>
            <p:ph type="sldNum" sz="quarter" idx="10"/>
          </p:nvPr>
        </p:nvSpPr>
        <p:spPr/>
        <p:txBody>
          <a:bodyPr/>
          <a:lstStyle/>
          <a:p>
            <a:fld id="{C99765B4-995F-4D3E-AD16-DEDF048E9FF2}" type="slidenum">
              <a:rPr lang="en-US" smtClean="0"/>
              <a:t>12</a:t>
            </a:fld>
            <a:endParaRPr lang="en-US"/>
          </a:p>
        </p:txBody>
      </p:sp>
    </p:spTree>
    <p:extLst>
      <p:ext uri="{BB962C8B-B14F-4D97-AF65-F5344CB8AC3E}">
        <p14:creationId xmlns:p14="http://schemas.microsoft.com/office/powerpoint/2010/main" val="150442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mj-lt"/>
              <a:buAutoNum type="romanUcPeriod" startAt="2"/>
            </a:pPr>
            <a:r>
              <a:rPr lang="en-US" sz="1200" kern="1200" dirty="0" smtClean="0">
                <a:solidFill>
                  <a:schemeClr val="tx1"/>
                </a:solidFill>
                <a:effectLst/>
                <a:latin typeface="+mn-lt"/>
                <a:ea typeface="+mn-ea"/>
                <a:cs typeface="+mn-cs"/>
              </a:rPr>
              <a:t>Body</a:t>
            </a:r>
          </a:p>
          <a:p>
            <a:pPr marL="685800" lvl="1" indent="-228600">
              <a:buFont typeface="+mj-lt"/>
              <a:buAutoNum type="alphaUcPeriod"/>
            </a:pPr>
            <a:r>
              <a:rPr lang="en-US" sz="1200" kern="1200" dirty="0" smtClean="0">
                <a:solidFill>
                  <a:schemeClr val="tx1"/>
                </a:solidFill>
                <a:effectLst/>
                <a:latin typeface="+mn-lt"/>
                <a:ea typeface="+mn-ea"/>
                <a:cs typeface="+mn-cs"/>
              </a:rPr>
              <a:t>San Diego</a:t>
            </a:r>
            <a:r>
              <a:rPr lang="en-US" sz="1200" kern="1200" baseline="0" dirty="0" smtClean="0">
                <a:solidFill>
                  <a:schemeClr val="tx1"/>
                </a:solidFill>
                <a:effectLst/>
                <a:latin typeface="+mn-lt"/>
                <a:ea typeface="+mn-ea"/>
                <a:cs typeface="+mn-cs"/>
              </a:rPr>
              <a:t> Jewish Academy AP Studio Art observes that t</a:t>
            </a:r>
            <a:r>
              <a:rPr lang="en-US" sz="1200" kern="1200" dirty="0" smtClean="0">
                <a:solidFill>
                  <a:schemeClr val="tx1"/>
                </a:solidFill>
                <a:effectLst/>
                <a:latin typeface="+mn-lt"/>
                <a:ea typeface="+mn-ea"/>
                <a:cs typeface="+mn-cs"/>
              </a:rPr>
              <a:t>here </a:t>
            </a:r>
            <a:r>
              <a:rPr lang="en-US" sz="1200" kern="1200" dirty="0" smtClean="0">
                <a:solidFill>
                  <a:schemeClr val="tx1"/>
                </a:solidFill>
                <a:effectLst/>
                <a:latin typeface="+mn-lt"/>
                <a:ea typeface="+mn-ea"/>
                <a:cs typeface="+mn-cs"/>
              </a:rPr>
              <a:t>are many different types of rhythm, the most common of which are regular, flowing, and </a:t>
            </a:r>
            <a:r>
              <a:rPr lang="en-US" sz="1200" kern="1200" dirty="0" smtClean="0">
                <a:solidFill>
                  <a:schemeClr val="tx1"/>
                </a:solidFill>
                <a:effectLst/>
                <a:latin typeface="+mn-lt"/>
                <a:ea typeface="+mn-ea"/>
                <a:cs typeface="+mn-cs"/>
              </a:rPr>
              <a:t>progressive.</a:t>
            </a:r>
            <a:endParaRPr lang="en-US" sz="1200" kern="1200" dirty="0" smtClean="0">
              <a:solidFill>
                <a:schemeClr val="tx1"/>
              </a:solidFill>
              <a:effectLst/>
              <a:latin typeface="+mn-lt"/>
              <a:ea typeface="+mn-ea"/>
              <a:cs typeface="+mn-cs"/>
            </a:endParaRPr>
          </a:p>
          <a:p>
            <a:pPr marL="1143000" lvl="2" indent="-228600">
              <a:buFont typeface="+mj-lt"/>
              <a:buAutoNum type="arabicPeriod"/>
            </a:pPr>
            <a:r>
              <a:rPr lang="en-US" sz="1200" kern="1200" dirty="0" smtClean="0">
                <a:solidFill>
                  <a:schemeClr val="tx1"/>
                </a:solidFill>
                <a:effectLst/>
                <a:latin typeface="+mn-lt"/>
                <a:ea typeface="+mn-ea"/>
                <a:cs typeface="+mn-cs"/>
              </a:rPr>
              <a:t>Regular rhythm  - repeated </a:t>
            </a:r>
            <a:r>
              <a:rPr lang="en-US" sz="1200" kern="1200" dirty="0" smtClean="0">
                <a:solidFill>
                  <a:schemeClr val="tx1"/>
                </a:solidFill>
                <a:effectLst/>
                <a:latin typeface="+mn-lt"/>
                <a:ea typeface="+mn-ea"/>
                <a:cs typeface="+mn-cs"/>
              </a:rPr>
              <a:t>pattern</a:t>
            </a:r>
            <a:endParaRPr lang="en-US" sz="1200" kern="1200" dirty="0" smtClean="0">
              <a:solidFill>
                <a:schemeClr val="tx1"/>
              </a:solidFill>
              <a:effectLst/>
              <a:latin typeface="+mn-lt"/>
              <a:ea typeface="+mn-ea"/>
              <a:cs typeface="+mn-cs"/>
            </a:endParaRPr>
          </a:p>
          <a:p>
            <a:pPr marL="457200" lvl="1" indent="0" algn="l">
              <a:buFont typeface="+mj-lt"/>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2</a:t>
            </a:fld>
            <a:endParaRPr lang="en-US"/>
          </a:p>
        </p:txBody>
      </p:sp>
    </p:spTree>
    <p:extLst>
      <p:ext uri="{BB962C8B-B14F-4D97-AF65-F5344CB8AC3E}">
        <p14:creationId xmlns:p14="http://schemas.microsoft.com/office/powerpoint/2010/main" val="308993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4"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kern="1200" dirty="0" smtClean="0">
                <a:solidFill>
                  <a:schemeClr val="tx1"/>
                </a:solidFill>
                <a:effectLst/>
                <a:latin typeface="+mn-lt"/>
                <a:ea typeface="+mn-ea"/>
                <a:cs typeface="+mn-cs"/>
              </a:rPr>
              <a:t>Flowing rhythm - creates </a:t>
            </a:r>
            <a:r>
              <a:rPr lang="en-US" sz="1200" kern="1200" dirty="0" smtClean="0">
                <a:solidFill>
                  <a:schemeClr val="tx1"/>
                </a:solidFill>
                <a:effectLst/>
                <a:latin typeface="+mn-lt"/>
                <a:ea typeface="+mn-ea"/>
                <a:cs typeface="+mn-cs"/>
              </a:rPr>
              <a:t>movement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3</a:t>
            </a:fld>
            <a:endParaRPr lang="en-US"/>
          </a:p>
        </p:txBody>
      </p:sp>
    </p:spTree>
    <p:extLst>
      <p:ext uri="{BB962C8B-B14F-4D97-AF65-F5344CB8AC3E}">
        <p14:creationId xmlns:p14="http://schemas.microsoft.com/office/powerpoint/2010/main" val="116316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4"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kern="1200" dirty="0" smtClean="0">
                <a:solidFill>
                  <a:schemeClr val="tx1"/>
                </a:solidFill>
                <a:effectLst/>
                <a:latin typeface="+mn-lt"/>
                <a:ea typeface="+mn-ea"/>
                <a:cs typeface="+mn-cs"/>
              </a:rPr>
              <a:t>Progressive rhythm - sequence of objects in </a:t>
            </a:r>
            <a:r>
              <a:rPr lang="en-US" sz="1200" kern="1200" dirty="0" smtClean="0">
                <a:solidFill>
                  <a:schemeClr val="tx1"/>
                </a:solidFill>
                <a:effectLst/>
                <a:latin typeface="+mn-lt"/>
                <a:ea typeface="+mn-ea"/>
                <a:cs typeface="+mn-cs"/>
              </a:rPr>
              <a:t>progression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4</a:t>
            </a:fld>
            <a:endParaRPr lang="en-US"/>
          </a:p>
        </p:txBody>
      </p:sp>
    </p:spTree>
    <p:extLst>
      <p:ext uri="{BB962C8B-B14F-4D97-AF65-F5344CB8AC3E}">
        <p14:creationId xmlns:p14="http://schemas.microsoft.com/office/powerpoint/2010/main" val="9372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UcPeriod" startAt="2"/>
            </a:pPr>
            <a:r>
              <a:rPr lang="en-US" sz="1200" kern="1200" dirty="0" smtClean="0">
                <a:solidFill>
                  <a:schemeClr val="tx1"/>
                </a:solidFill>
                <a:effectLst/>
                <a:latin typeface="+mn-lt"/>
                <a:ea typeface="+mn-ea"/>
                <a:cs typeface="+mn-cs"/>
              </a:rPr>
              <a:t>Dianne</a:t>
            </a:r>
            <a:r>
              <a:rPr lang="en-US" sz="1200" kern="1200" baseline="0" dirty="0" smtClean="0">
                <a:solidFill>
                  <a:schemeClr val="tx1"/>
                </a:solidFill>
                <a:effectLst/>
                <a:latin typeface="+mn-lt"/>
                <a:ea typeface="+mn-ea"/>
                <a:cs typeface="+mn-cs"/>
              </a:rPr>
              <a:t> Mize comments that va</a:t>
            </a:r>
            <a:r>
              <a:rPr lang="en-US" sz="1200" kern="1200" dirty="0" smtClean="0">
                <a:solidFill>
                  <a:schemeClr val="tx1"/>
                </a:solidFill>
                <a:effectLst/>
                <a:latin typeface="+mn-lt"/>
                <a:ea typeface="+mn-ea"/>
                <a:cs typeface="+mn-cs"/>
              </a:rPr>
              <a:t>rious </a:t>
            </a:r>
            <a:r>
              <a:rPr lang="en-US" sz="1200" kern="1200" dirty="0" smtClean="0">
                <a:solidFill>
                  <a:schemeClr val="tx1"/>
                </a:solidFill>
                <a:effectLst/>
                <a:latin typeface="+mn-lt"/>
                <a:ea typeface="+mn-ea"/>
                <a:cs typeface="+mn-cs"/>
              </a:rPr>
              <a:t>techniques are used to create </a:t>
            </a:r>
            <a:r>
              <a:rPr lang="en-US" sz="1200" kern="1200" dirty="0" smtClean="0">
                <a:solidFill>
                  <a:schemeClr val="tx1"/>
                </a:solidFill>
                <a:effectLst/>
                <a:latin typeface="+mn-lt"/>
                <a:ea typeface="+mn-ea"/>
                <a:cs typeface="+mn-cs"/>
              </a:rPr>
              <a:t>rhythm</a:t>
            </a:r>
            <a:endParaRPr lang="en-US" sz="1200" kern="1200" dirty="0" smtClean="0">
              <a:solidFill>
                <a:schemeClr val="tx1"/>
              </a:solidFill>
              <a:effectLst/>
              <a:latin typeface="+mn-lt"/>
              <a:ea typeface="+mn-ea"/>
              <a:cs typeface="+mn-cs"/>
            </a:endParaRPr>
          </a:p>
          <a:p>
            <a:pPr marL="1143000" lvl="2" indent="-228600">
              <a:buFont typeface="+mj-lt"/>
              <a:buAutoNum type="arabicPeriod"/>
            </a:pPr>
            <a:r>
              <a:rPr lang="en-US" sz="1200" kern="1200" dirty="0" smtClean="0">
                <a:solidFill>
                  <a:schemeClr val="tx1"/>
                </a:solidFill>
                <a:effectLst/>
                <a:latin typeface="+mn-lt"/>
                <a:ea typeface="+mn-ea"/>
                <a:cs typeface="+mn-cs"/>
              </a:rPr>
              <a:t>Rhythmic </a:t>
            </a:r>
            <a:r>
              <a:rPr lang="en-US" sz="1200" kern="1200" dirty="0" smtClean="0">
                <a:solidFill>
                  <a:schemeClr val="tx1"/>
                </a:solidFill>
                <a:effectLst/>
                <a:latin typeface="+mn-lt"/>
                <a:ea typeface="+mn-ea"/>
                <a:cs typeface="+mn-cs"/>
              </a:rPr>
              <a:t>marks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5</a:t>
            </a:fld>
            <a:endParaRPr lang="en-US"/>
          </a:p>
        </p:txBody>
      </p:sp>
    </p:spTree>
    <p:extLst>
      <p:ext uri="{BB962C8B-B14F-4D97-AF65-F5344CB8AC3E}">
        <p14:creationId xmlns:p14="http://schemas.microsoft.com/office/powerpoint/2010/main" val="240276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4"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kern="1200" dirty="0" smtClean="0">
                <a:solidFill>
                  <a:schemeClr val="tx1"/>
                </a:solidFill>
                <a:effectLst/>
                <a:latin typeface="+mn-lt"/>
                <a:ea typeface="+mn-ea"/>
                <a:cs typeface="+mn-cs"/>
              </a:rPr>
              <a:t>Repeating </a:t>
            </a:r>
            <a:r>
              <a:rPr lang="en-US" sz="1200" kern="1200" dirty="0" smtClean="0">
                <a:solidFill>
                  <a:schemeClr val="tx1"/>
                </a:solidFill>
                <a:effectLst/>
                <a:latin typeface="+mn-lt"/>
                <a:ea typeface="+mn-ea"/>
                <a:cs typeface="+mn-cs"/>
              </a:rPr>
              <a:t>motifs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6</a:t>
            </a:fld>
            <a:endParaRPr lang="en-US"/>
          </a:p>
        </p:txBody>
      </p:sp>
    </p:spTree>
    <p:extLst>
      <p:ext uri="{BB962C8B-B14F-4D97-AF65-F5344CB8AC3E}">
        <p14:creationId xmlns:p14="http://schemas.microsoft.com/office/powerpoint/2010/main" val="260148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4"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kern="1200" dirty="0" smtClean="0">
                <a:solidFill>
                  <a:schemeClr val="tx1"/>
                </a:solidFill>
                <a:effectLst/>
                <a:latin typeface="+mn-lt"/>
                <a:ea typeface="+mn-ea"/>
                <a:cs typeface="+mn-cs"/>
              </a:rPr>
              <a:t>Marks and </a:t>
            </a:r>
            <a:r>
              <a:rPr lang="en-US" sz="1200" kern="1200" dirty="0" smtClean="0">
                <a:solidFill>
                  <a:schemeClr val="tx1"/>
                </a:solidFill>
                <a:effectLst/>
                <a:latin typeface="+mn-lt"/>
                <a:ea typeface="+mn-ea"/>
                <a:cs typeface="+mn-cs"/>
              </a:rPr>
              <a:t>motifs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7</a:t>
            </a:fld>
            <a:endParaRPr lang="en-US"/>
          </a:p>
        </p:txBody>
      </p:sp>
    </p:spTree>
    <p:extLst>
      <p:ext uri="{BB962C8B-B14F-4D97-AF65-F5344CB8AC3E}">
        <p14:creationId xmlns:p14="http://schemas.microsoft.com/office/powerpoint/2010/main" val="155633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UcPeriod" startAt="3"/>
            </a:pPr>
            <a:r>
              <a:rPr lang="en-US" sz="1200" kern="1200" dirty="0" smtClean="0">
                <a:solidFill>
                  <a:schemeClr val="tx1"/>
                </a:solidFill>
                <a:effectLst/>
                <a:latin typeface="+mn-lt"/>
                <a:ea typeface="+mn-ea"/>
                <a:cs typeface="+mn-cs"/>
              </a:rPr>
              <a:t>Rhythm can have drastic effects on the way a piece of artwork is viewed.</a:t>
            </a:r>
          </a:p>
          <a:p>
            <a:pPr marL="1143000" lvl="2" indent="-228600">
              <a:buFont typeface="+mj-lt"/>
              <a:buAutoNum type="arabicPeriod"/>
            </a:pPr>
            <a:r>
              <a:rPr lang="en-US" sz="1200" kern="1200" dirty="0" smtClean="0">
                <a:solidFill>
                  <a:schemeClr val="tx1"/>
                </a:solidFill>
                <a:effectLst/>
                <a:latin typeface="+mn-lt"/>
                <a:ea typeface="+mn-ea"/>
                <a:cs typeface="+mn-cs"/>
              </a:rPr>
              <a:t>Dianne Mize asserts</a:t>
            </a:r>
            <a:r>
              <a:rPr lang="en-US" sz="1200" kern="1200" baseline="0" dirty="0" smtClean="0">
                <a:solidFill>
                  <a:schemeClr val="tx1"/>
                </a:solidFill>
                <a:effectLst/>
                <a:latin typeface="+mn-lt"/>
                <a:ea typeface="+mn-ea"/>
                <a:cs typeface="+mn-cs"/>
              </a:rPr>
              <a:t> - s</a:t>
            </a:r>
            <a:r>
              <a:rPr lang="en-US" sz="1200" kern="1200" dirty="0" smtClean="0">
                <a:solidFill>
                  <a:schemeClr val="tx1"/>
                </a:solidFill>
                <a:effectLst/>
                <a:latin typeface="+mn-lt"/>
                <a:ea typeface="+mn-ea"/>
                <a:cs typeface="+mn-cs"/>
              </a:rPr>
              <a:t>ee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movement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9765B4-995F-4D3E-AD16-DEDF048E9FF2}" type="slidenum">
              <a:rPr lang="en-US" smtClean="0"/>
              <a:t>8</a:t>
            </a:fld>
            <a:endParaRPr lang="en-US"/>
          </a:p>
        </p:txBody>
      </p:sp>
    </p:spTree>
    <p:extLst>
      <p:ext uri="{BB962C8B-B14F-4D97-AF65-F5344CB8AC3E}">
        <p14:creationId xmlns:p14="http://schemas.microsoft.com/office/powerpoint/2010/main" val="41801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4"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kern="1200" dirty="0" smtClean="0">
                <a:solidFill>
                  <a:schemeClr val="tx1"/>
                </a:solidFill>
                <a:effectLst/>
                <a:latin typeface="+mn-lt"/>
                <a:ea typeface="+mn-ea"/>
                <a:cs typeface="+mn-cs"/>
              </a:rPr>
              <a:t>Shelley </a:t>
            </a:r>
            <a:r>
              <a:rPr lang="en-US" sz="1200" kern="1200" dirty="0" err="1" smtClean="0">
                <a:solidFill>
                  <a:schemeClr val="tx1"/>
                </a:solidFill>
                <a:effectLst/>
                <a:latin typeface="+mn-lt"/>
                <a:ea typeface="+mn-ea"/>
                <a:cs typeface="+mn-cs"/>
              </a:rPr>
              <a:t>Esaak</a:t>
            </a:r>
            <a:r>
              <a:rPr lang="en-US" sz="1200" kern="1200" dirty="0" smtClean="0">
                <a:solidFill>
                  <a:schemeClr val="tx1"/>
                </a:solidFill>
                <a:effectLst/>
                <a:latin typeface="+mn-lt"/>
                <a:ea typeface="+mn-ea"/>
                <a:cs typeface="+mn-cs"/>
              </a:rPr>
              <a:t> believes - “Visual beat”</a:t>
            </a:r>
          </a:p>
          <a:p>
            <a:pPr marL="1600200" marR="0" lvl="5"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could see the music</a:t>
            </a:r>
          </a:p>
          <a:p>
            <a:pPr marL="1600200" marR="0" lvl="5"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baseline="0" dirty="0" smtClean="0">
                <a:solidFill>
                  <a:schemeClr val="tx1"/>
                </a:solidFill>
                <a:effectLst/>
                <a:latin typeface="+mn-lt"/>
                <a:ea typeface="+mn-ea"/>
                <a:cs typeface="+mn-cs"/>
              </a:rPr>
              <a:t>Jazz</a:t>
            </a:r>
          </a:p>
        </p:txBody>
      </p:sp>
      <p:sp>
        <p:nvSpPr>
          <p:cNvPr id="4" name="Slide Number Placeholder 3"/>
          <p:cNvSpPr>
            <a:spLocks noGrp="1"/>
          </p:cNvSpPr>
          <p:nvPr>
            <p:ph type="sldNum" sz="quarter" idx="10"/>
          </p:nvPr>
        </p:nvSpPr>
        <p:spPr/>
        <p:txBody>
          <a:bodyPr/>
          <a:lstStyle/>
          <a:p>
            <a:fld id="{C99765B4-995F-4D3E-AD16-DEDF048E9FF2}" type="slidenum">
              <a:rPr lang="en-US" smtClean="0"/>
              <a:t>9</a:t>
            </a:fld>
            <a:endParaRPr lang="en-US"/>
          </a:p>
        </p:txBody>
      </p:sp>
    </p:spTree>
    <p:extLst>
      <p:ext uri="{BB962C8B-B14F-4D97-AF65-F5344CB8AC3E}">
        <p14:creationId xmlns:p14="http://schemas.microsoft.com/office/powerpoint/2010/main" val="264172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2C024-300D-45BC-8705-047921110222}"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347727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2C024-300D-45BC-8705-047921110222}"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88930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2C024-300D-45BC-8705-047921110222}"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244183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2C024-300D-45BC-8705-047921110222}"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118469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2C024-300D-45BC-8705-047921110222}"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425677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2C024-300D-45BC-8705-047921110222}"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12239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2C024-300D-45BC-8705-047921110222}" type="datetimeFigureOut">
              <a:rPr lang="en-US" smtClean="0"/>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215874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2C024-300D-45BC-8705-047921110222}" type="datetimeFigureOut">
              <a:rPr lang="en-US" smtClean="0"/>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84467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2C024-300D-45BC-8705-047921110222}" type="datetimeFigureOut">
              <a:rPr lang="en-US" smtClean="0"/>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118922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2C024-300D-45BC-8705-047921110222}"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235302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2C024-300D-45BC-8705-047921110222}"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18BE9-655E-41CF-B46B-376753781241}" type="slidenum">
              <a:rPr lang="en-US" smtClean="0"/>
              <a:t>‹#›</a:t>
            </a:fld>
            <a:endParaRPr lang="en-US"/>
          </a:p>
        </p:txBody>
      </p:sp>
    </p:spTree>
    <p:extLst>
      <p:ext uri="{BB962C8B-B14F-4D97-AF65-F5344CB8AC3E}">
        <p14:creationId xmlns:p14="http://schemas.microsoft.com/office/powerpoint/2010/main" val="43104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2C024-300D-45BC-8705-047921110222}" type="datetimeFigureOut">
              <a:rPr lang="en-US" smtClean="0"/>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18BE9-655E-41CF-B46B-376753781241}" type="slidenum">
              <a:rPr lang="en-US" smtClean="0"/>
              <a:t>‹#›</a:t>
            </a:fld>
            <a:endParaRPr lang="en-US"/>
          </a:p>
        </p:txBody>
      </p:sp>
    </p:spTree>
    <p:extLst>
      <p:ext uri="{BB962C8B-B14F-4D97-AF65-F5344CB8AC3E}">
        <p14:creationId xmlns:p14="http://schemas.microsoft.com/office/powerpoint/2010/main" val="136205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9157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85800"/>
            <a:ext cx="5867400" cy="1938992"/>
          </a:xfrm>
          <a:prstGeom prst="rect">
            <a:avLst/>
          </a:prstGeom>
          <a:noFill/>
        </p:spPr>
        <p:txBody>
          <a:bodyPr wrap="square" rtlCol="0">
            <a:spAutoFit/>
          </a:bodyPr>
          <a:lstStyle/>
          <a:p>
            <a:r>
              <a:rPr lang="en-US" sz="12000" dirty="0" smtClean="0">
                <a:solidFill>
                  <a:srgbClr val="FF0000"/>
                </a:solidFill>
                <a:latin typeface="Aharoni" pitchFamily="2" charset="-79"/>
                <a:cs typeface="Aharoni" pitchFamily="2" charset="-79"/>
              </a:rPr>
              <a:t>Rhythm</a:t>
            </a:r>
            <a:r>
              <a:rPr lang="en-US" sz="9600" dirty="0" smtClean="0">
                <a:solidFill>
                  <a:srgbClr val="FF0000"/>
                </a:solidFill>
                <a:latin typeface="Bauhaus 93" pitchFamily="82" charset="0"/>
              </a:rPr>
              <a:t> </a:t>
            </a:r>
            <a:endParaRPr lang="en-US" sz="2400" dirty="0" smtClean="0">
              <a:solidFill>
                <a:srgbClr val="FF0000"/>
              </a:solidFill>
              <a:latin typeface="Bauhaus 93" pitchFamily="82" charset="0"/>
            </a:endParaRPr>
          </a:p>
        </p:txBody>
      </p:sp>
      <p:sp>
        <p:nvSpPr>
          <p:cNvPr id="6" name="TextBox 5"/>
          <p:cNvSpPr txBox="1"/>
          <p:nvPr/>
        </p:nvSpPr>
        <p:spPr>
          <a:xfrm>
            <a:off x="5867400" y="5029200"/>
            <a:ext cx="2362200" cy="830997"/>
          </a:xfrm>
          <a:prstGeom prst="rect">
            <a:avLst/>
          </a:prstGeom>
          <a:noFill/>
        </p:spPr>
        <p:txBody>
          <a:bodyPr wrap="square" rtlCol="0">
            <a:spAutoFit/>
          </a:bodyPr>
          <a:lstStyle/>
          <a:p>
            <a:r>
              <a:rPr lang="en-US" sz="4800" i="1" dirty="0" smtClean="0">
                <a:solidFill>
                  <a:srgbClr val="FF0000"/>
                </a:solidFill>
                <a:latin typeface="Aharoni" pitchFamily="2" charset="-79"/>
                <a:cs typeface="Aharoni" pitchFamily="2" charset="-79"/>
              </a:rPr>
              <a:t>in art</a:t>
            </a:r>
          </a:p>
        </p:txBody>
      </p:sp>
      <p:sp>
        <p:nvSpPr>
          <p:cNvPr id="5" name="TextBox 4"/>
          <p:cNvSpPr txBox="1"/>
          <p:nvPr/>
        </p:nvSpPr>
        <p:spPr>
          <a:xfrm>
            <a:off x="7848600" y="152399"/>
            <a:ext cx="1143000" cy="307777"/>
          </a:xfrm>
          <a:prstGeom prst="rect">
            <a:avLst/>
          </a:prstGeom>
          <a:solidFill>
            <a:schemeClr val="bg1"/>
          </a:solidFill>
        </p:spPr>
        <p:txBody>
          <a:bodyPr wrap="square" rtlCol="0">
            <a:spAutoFit/>
          </a:bodyPr>
          <a:lstStyle/>
          <a:p>
            <a:r>
              <a:rPr lang="en-US" sz="1400" dirty="0" smtClean="0"/>
              <a:t>(</a:t>
            </a:r>
            <a:r>
              <a:rPr lang="en-US" sz="1400" dirty="0" err="1" smtClean="0"/>
              <a:t>Marimekko</a:t>
            </a:r>
            <a:r>
              <a:rPr lang="en-US" sz="1400" dirty="0" smtClean="0"/>
              <a:t>)</a:t>
            </a:r>
            <a:endParaRPr lang="en-US" sz="1400" dirty="0"/>
          </a:p>
        </p:txBody>
      </p:sp>
    </p:spTree>
    <p:extLst>
      <p:ext uri="{BB962C8B-B14F-4D97-AF65-F5344CB8AC3E}">
        <p14:creationId xmlns:p14="http://schemas.microsoft.com/office/powerpoint/2010/main" val="687665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2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5583" y="4572000"/>
            <a:ext cx="4876800" cy="1371600"/>
          </a:xfrm>
        </p:spPr>
        <p:txBody>
          <a:bodyPr>
            <a:normAutofit lnSpcReduction="10000"/>
          </a:bodyPr>
          <a:lstStyle/>
          <a:p>
            <a:pPr marL="0" indent="0" algn="ctr">
              <a:buNone/>
            </a:pPr>
            <a:r>
              <a:rPr lang="en-US" sz="8800" dirty="0" smtClean="0">
                <a:solidFill>
                  <a:srgbClr val="5A702E"/>
                </a:solidFill>
                <a:latin typeface="Amienne" pitchFamily="82" charset="0"/>
              </a:rPr>
              <a:t>unity</a:t>
            </a:r>
            <a:endParaRPr lang="en-US" sz="8800" dirty="0">
              <a:solidFill>
                <a:srgbClr val="5A702E"/>
              </a:solidFill>
              <a:latin typeface="Amienne" pitchFamily="82" charset="0"/>
            </a:endParaRPr>
          </a:p>
        </p:txBody>
      </p:sp>
      <p:pic>
        <p:nvPicPr>
          <p:cNvPr id="7170" name="Picture 2" descr="hanson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838200"/>
            <a:ext cx="8615573"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53400" y="152400"/>
            <a:ext cx="843172" cy="307777"/>
          </a:xfrm>
          <a:prstGeom prst="rect">
            <a:avLst/>
          </a:prstGeom>
          <a:solidFill>
            <a:schemeClr val="bg1"/>
          </a:solidFill>
        </p:spPr>
        <p:txBody>
          <a:bodyPr wrap="square" rtlCol="0">
            <a:spAutoFit/>
          </a:bodyPr>
          <a:lstStyle/>
          <a:p>
            <a:r>
              <a:rPr lang="en-US" sz="1400" smtClean="0"/>
              <a:t>(Hanson)</a:t>
            </a:r>
            <a:endParaRPr lang="en-US" sz="1400" dirty="0"/>
          </a:p>
        </p:txBody>
      </p:sp>
    </p:spTree>
    <p:extLst>
      <p:ext uri="{BB962C8B-B14F-4D97-AF65-F5344CB8AC3E}">
        <p14:creationId xmlns:p14="http://schemas.microsoft.com/office/powerpoint/2010/main" val="363100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457200" y="1295400"/>
            <a:ext cx="8229600" cy="5181600"/>
          </a:xfrm>
        </p:spPr>
        <p:txBody>
          <a:bodyPr>
            <a:normAutofit fontScale="47500" lnSpcReduction="20000"/>
          </a:bodyPr>
          <a:lstStyle/>
          <a:p>
            <a:pPr marL="0" indent="0">
              <a:buNone/>
            </a:pPr>
            <a:r>
              <a:rPr lang="en-US" dirty="0" smtClean="0"/>
              <a:t>	</a:t>
            </a:r>
            <a:r>
              <a:rPr lang="en-US" dirty="0" err="1" smtClean="0"/>
              <a:t>Blondheim</a:t>
            </a:r>
            <a:r>
              <a:rPr lang="en-US" dirty="0"/>
              <a:t>, Linda. </a:t>
            </a:r>
            <a:r>
              <a:rPr lang="en-US" i="1" dirty="0"/>
              <a:t>Washington Oaks State Park Palms</a:t>
            </a:r>
            <a:r>
              <a:rPr lang="en-US" dirty="0"/>
              <a:t>. </a:t>
            </a:r>
            <a:r>
              <a:rPr lang="en-US" dirty="0" err="1"/>
              <a:t>N.d.</a:t>
            </a:r>
            <a:r>
              <a:rPr lang="en-US" dirty="0"/>
              <a:t> Private collection. </a:t>
            </a:r>
            <a:r>
              <a:rPr lang="en-US" i="1" dirty="0" err="1"/>
              <a:t>EmptyEasel</a:t>
            </a:r>
            <a:r>
              <a:rPr lang="en-US" dirty="0"/>
              <a:t>. Web. 23 Oct. 2011. &lt;http://emptyeasel.com/‌2009/‌02/‌17/‌rhythm-art-how-to-create-effective-visual-rhythm-through-marks-and-motifs/&gt;.</a:t>
            </a:r>
          </a:p>
          <a:p>
            <a:pPr marL="0" indent="0">
              <a:buNone/>
            </a:pPr>
            <a:r>
              <a:rPr lang="en-US" dirty="0" smtClean="0"/>
              <a:t>	Delaunay</a:t>
            </a:r>
            <a:r>
              <a:rPr lang="en-US" dirty="0"/>
              <a:t>, Sonia. </a:t>
            </a:r>
            <a:r>
              <a:rPr lang="en-US" i="1" dirty="0"/>
              <a:t>Rhythm</a:t>
            </a:r>
            <a:r>
              <a:rPr lang="en-US" dirty="0"/>
              <a:t>. 1938. </a:t>
            </a:r>
            <a:r>
              <a:rPr lang="en-US" i="1" dirty="0"/>
              <a:t>Art </a:t>
            </a:r>
            <a:r>
              <a:rPr lang="en-US" i="1" dirty="0" err="1"/>
              <a:t>Blart</a:t>
            </a:r>
            <a:r>
              <a:rPr lang="en-US" dirty="0"/>
              <a:t>. Web. 21 Oct. 2011. &lt;http://artblart.wordpress.com/‌category/‌illustration/&gt;.</a:t>
            </a:r>
          </a:p>
          <a:p>
            <a:pPr marL="0" indent="0">
              <a:buNone/>
            </a:pPr>
            <a:r>
              <a:rPr lang="en-US" dirty="0"/>
              <a:t>- - -. </a:t>
            </a:r>
            <a:r>
              <a:rPr lang="en-US" i="1" dirty="0"/>
              <a:t>Rhythm</a:t>
            </a:r>
            <a:r>
              <a:rPr lang="en-US" dirty="0"/>
              <a:t>. 1938. Private collection. </a:t>
            </a:r>
            <a:r>
              <a:rPr lang="en-US" i="1" dirty="0"/>
              <a:t>Art </a:t>
            </a:r>
            <a:r>
              <a:rPr lang="en-US" i="1" dirty="0" err="1"/>
              <a:t>Blart</a:t>
            </a:r>
            <a:r>
              <a:rPr lang="en-US" dirty="0"/>
              <a:t>. Web. 23 Oct. 2011. &lt;http://artblart.wordpress.com/‌category/‌illustration/&gt;.</a:t>
            </a:r>
          </a:p>
          <a:p>
            <a:pPr marL="0" indent="0">
              <a:buNone/>
            </a:pPr>
            <a:r>
              <a:rPr lang="en-US" dirty="0" smtClean="0"/>
              <a:t>	</a:t>
            </a:r>
            <a:r>
              <a:rPr lang="en-US" dirty="0" err="1" smtClean="0"/>
              <a:t>Esaak</a:t>
            </a:r>
            <a:r>
              <a:rPr lang="en-US" dirty="0"/>
              <a:t>, Shelley. “Rhythm.” </a:t>
            </a:r>
            <a:r>
              <a:rPr lang="en-US" i="1" dirty="0"/>
              <a:t>About.com</a:t>
            </a:r>
            <a:r>
              <a:rPr lang="en-US" dirty="0"/>
              <a:t>. The New York Times Co., 2011. Web. 21 Oct. 2011. &lt;http://arthistory.about.com/‌</a:t>
            </a:r>
            <a:r>
              <a:rPr lang="en-US" dirty="0" err="1"/>
              <a:t>cs</a:t>
            </a:r>
            <a:r>
              <a:rPr lang="en-US" dirty="0"/>
              <a:t>/‌glossaries/‌g/‌r_rhythm.htm&gt;.</a:t>
            </a:r>
          </a:p>
          <a:p>
            <a:pPr marL="0" indent="0">
              <a:buNone/>
            </a:pPr>
            <a:r>
              <a:rPr lang="en-US" dirty="0" smtClean="0"/>
              <a:t>	Hanson</a:t>
            </a:r>
            <a:r>
              <a:rPr lang="en-US" dirty="0"/>
              <a:t>, Marc. </a:t>
            </a:r>
            <a:r>
              <a:rPr lang="en-US" i="1" dirty="0"/>
              <a:t>Raking Light</a:t>
            </a:r>
            <a:r>
              <a:rPr lang="en-US" dirty="0"/>
              <a:t>. </a:t>
            </a:r>
            <a:r>
              <a:rPr lang="en-US" dirty="0" err="1"/>
              <a:t>N.d.</a:t>
            </a:r>
            <a:r>
              <a:rPr lang="en-US" dirty="0"/>
              <a:t> Private collection. </a:t>
            </a:r>
            <a:r>
              <a:rPr lang="en-US" i="1" dirty="0" err="1"/>
              <a:t>EmptyEasel</a:t>
            </a:r>
            <a:r>
              <a:rPr lang="en-US" dirty="0"/>
              <a:t>. Web. 23 Oct. 2011. &lt;http://emptyeasel.com/‌2009/‌02/‌17/‌rhythm-art-how-to-create-effective-visual-rhythm-through-marks-and-motifs/&gt;.</a:t>
            </a:r>
          </a:p>
          <a:p>
            <a:pPr marL="0" indent="0">
              <a:buNone/>
            </a:pPr>
            <a:r>
              <a:rPr lang="en-US" dirty="0" smtClean="0"/>
              <a:t>	</a:t>
            </a:r>
            <a:r>
              <a:rPr lang="en-US" dirty="0" err="1" smtClean="0"/>
              <a:t>Marimekko</a:t>
            </a:r>
            <a:r>
              <a:rPr lang="en-US" dirty="0"/>
              <a:t>. </a:t>
            </a:r>
            <a:r>
              <a:rPr lang="en-US" i="1" dirty="0" err="1"/>
              <a:t>Hevoskastanja</a:t>
            </a:r>
            <a:r>
              <a:rPr lang="en-US" dirty="0"/>
              <a:t>. </a:t>
            </a:r>
            <a:r>
              <a:rPr lang="en-US" dirty="0" err="1"/>
              <a:t>N.d.</a:t>
            </a:r>
            <a:r>
              <a:rPr lang="en-US" dirty="0"/>
              <a:t> Private collection. </a:t>
            </a:r>
            <a:r>
              <a:rPr lang="en-US" i="1" dirty="0" err="1"/>
              <a:t>WriteDesign</a:t>
            </a:r>
            <a:r>
              <a:rPr lang="en-US" dirty="0"/>
              <a:t>. Web. 23 Oct. 2011. &lt;http://www.writedesignonline.com/‌resources/‌design/‌rules/‌rhythm-pattern.html&gt;.</a:t>
            </a:r>
          </a:p>
          <a:p>
            <a:pPr marL="0" indent="0">
              <a:buNone/>
            </a:pPr>
            <a:r>
              <a:rPr lang="en-US" dirty="0" smtClean="0"/>
              <a:t>	- </a:t>
            </a:r>
            <a:r>
              <a:rPr lang="en-US" dirty="0"/>
              <a:t>- -. </a:t>
            </a:r>
            <a:r>
              <a:rPr lang="en-US" i="1" dirty="0" err="1"/>
              <a:t>Matkalla</a:t>
            </a:r>
            <a:r>
              <a:rPr lang="en-US" i="1" dirty="0"/>
              <a:t> </a:t>
            </a:r>
            <a:r>
              <a:rPr lang="en-US" i="1" dirty="0" err="1"/>
              <a:t>Maalle</a:t>
            </a:r>
            <a:r>
              <a:rPr lang="en-US" dirty="0"/>
              <a:t>. </a:t>
            </a:r>
            <a:r>
              <a:rPr lang="en-US" dirty="0" err="1"/>
              <a:t>N.d.</a:t>
            </a:r>
            <a:r>
              <a:rPr lang="en-US" dirty="0"/>
              <a:t> Private collection. </a:t>
            </a:r>
            <a:r>
              <a:rPr lang="en-US" i="1" dirty="0" err="1"/>
              <a:t>WriteDesign</a:t>
            </a:r>
            <a:r>
              <a:rPr lang="en-US" dirty="0"/>
              <a:t>. Web. 23 Oct. 2011. &lt;http://www.writedesignonline.com/‌resources/‌design/‌rules/‌rhythm-pattern.html&gt;.</a:t>
            </a:r>
          </a:p>
          <a:p>
            <a:pPr marL="0" indent="0">
              <a:buNone/>
            </a:pPr>
            <a:r>
              <a:rPr lang="en-US" dirty="0" smtClean="0"/>
              <a:t>	- </a:t>
            </a:r>
            <a:r>
              <a:rPr lang="en-US" dirty="0"/>
              <a:t>- -. </a:t>
            </a:r>
            <a:r>
              <a:rPr lang="en-US" i="1" dirty="0" err="1"/>
              <a:t>Pelimanni</a:t>
            </a:r>
            <a:r>
              <a:rPr lang="en-US" dirty="0"/>
              <a:t>. </a:t>
            </a:r>
            <a:r>
              <a:rPr lang="en-US" dirty="0" err="1"/>
              <a:t>N.d.</a:t>
            </a:r>
            <a:r>
              <a:rPr lang="en-US" dirty="0"/>
              <a:t> Private collection. </a:t>
            </a:r>
            <a:r>
              <a:rPr lang="en-US" i="1" dirty="0" err="1"/>
              <a:t>WriteDesign</a:t>
            </a:r>
            <a:r>
              <a:rPr lang="en-US" dirty="0"/>
              <a:t>. Web. 23 Oct. 2011. &lt;http://www.writedesignonline.com/‌resources/‌design/‌rules/‌rhythm-pattern.html</a:t>
            </a:r>
            <a:r>
              <a:rPr lang="en-US" dirty="0" smtClean="0"/>
              <a:t>&gt;.</a:t>
            </a:r>
          </a:p>
          <a:p>
            <a:pPr marL="0" indent="0">
              <a:buNone/>
            </a:pPr>
            <a:r>
              <a:rPr lang="en-US" dirty="0" smtClean="0"/>
              <a:t>	Mize, Dianne. “Rhythm &amp; Art: How to Create Effective Visual Rhythm through Marks and Motifs.” </a:t>
            </a:r>
            <a:r>
              <a:rPr lang="en-US" i="1" dirty="0" smtClean="0"/>
              <a:t>Empty Easel</a:t>
            </a:r>
            <a:r>
              <a:rPr lang="en-US" dirty="0" smtClean="0"/>
              <a:t>. EmptyEasel.com, 2011. Web. 21 Oct. 2011. &lt;http://emptyeasel.com/‌2009/‌02/‌17/‌rhythm-art-how-to-create-effective-visual-rhythm-through-marks-and-motifs/&gt;.</a:t>
            </a:r>
          </a:p>
          <a:p>
            <a:pPr marL="0" indent="0">
              <a:buNone/>
            </a:pPr>
            <a:r>
              <a:rPr lang="en-US" dirty="0" smtClean="0"/>
              <a:t>	Page, Colin. Woman lying on picnic blanket. </a:t>
            </a:r>
            <a:r>
              <a:rPr lang="en-US" dirty="0" err="1" smtClean="0"/>
              <a:t>N.d.</a:t>
            </a:r>
            <a:r>
              <a:rPr lang="en-US" dirty="0" smtClean="0"/>
              <a:t> Private collection. </a:t>
            </a:r>
            <a:r>
              <a:rPr lang="en-US" i="1" dirty="0" err="1" smtClean="0"/>
              <a:t>EmptyEasel</a:t>
            </a:r>
            <a:r>
              <a:rPr lang="en-US" dirty="0" smtClean="0"/>
              <a:t>. Web. 23 Oct. 2011. &lt;http://emptyeasel.com/‌2009/‌02/‌17/‌rhythm-art-how-to-create-effective-visual-rhythm-through-marks-and-motifs/&gt;.</a:t>
            </a:r>
          </a:p>
        </p:txBody>
      </p:sp>
    </p:spTree>
    <p:extLst>
      <p:ext uri="{BB962C8B-B14F-4D97-AF65-F5344CB8AC3E}">
        <p14:creationId xmlns:p14="http://schemas.microsoft.com/office/powerpoint/2010/main" val="51858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Reid</a:t>
            </a:r>
            <a:r>
              <a:rPr lang="en-US" dirty="0"/>
              <a:t>, Charles. Flowers with horse figurine. </a:t>
            </a:r>
            <a:r>
              <a:rPr lang="en-US" dirty="0" err="1"/>
              <a:t>N.d.</a:t>
            </a:r>
            <a:r>
              <a:rPr lang="en-US" dirty="0"/>
              <a:t> Private collection. </a:t>
            </a:r>
            <a:r>
              <a:rPr lang="en-US" i="1" dirty="0" err="1"/>
              <a:t>EmptyEasel</a:t>
            </a:r>
            <a:r>
              <a:rPr lang="en-US" dirty="0"/>
              <a:t>. Web. 23 Oct. 2011. &lt;http://emptyeasel.com/‌2009/‌02/‌17/‌rhythm-art-how-to-create-effective-visual-rhythm-through-marks-and-motifs/&gt;.</a:t>
            </a:r>
          </a:p>
          <a:p>
            <a:pPr marL="0" indent="0">
              <a:buNone/>
            </a:pPr>
            <a:r>
              <a:rPr lang="en-US" dirty="0"/>
              <a:t>	“Rhythm.” Def. 5b. </a:t>
            </a:r>
            <a:r>
              <a:rPr lang="en-US" i="1" dirty="0" err="1"/>
              <a:t>TheFreeDictionary</a:t>
            </a:r>
            <a:r>
              <a:rPr lang="en-US" dirty="0"/>
              <a:t>. </a:t>
            </a:r>
            <a:r>
              <a:rPr lang="en-US" dirty="0" err="1"/>
              <a:t>Farlex</a:t>
            </a:r>
            <a:r>
              <a:rPr lang="en-US" dirty="0"/>
              <a:t>, 2011. Web. 23 Oct. 2011. &lt;http://www.thefreedictionary.com/‌rhythm&gt;.</a:t>
            </a:r>
          </a:p>
          <a:p>
            <a:pPr marL="0" indent="0">
              <a:buNone/>
            </a:pPr>
            <a:r>
              <a:rPr lang="en-US" dirty="0"/>
              <a:t>	“San Diego Jewish Academy AP Studio Art.” </a:t>
            </a:r>
            <a:r>
              <a:rPr lang="en-US" i="1" dirty="0" err="1"/>
              <a:t>WriteDesign</a:t>
            </a:r>
            <a:r>
              <a:rPr lang="en-US" dirty="0"/>
              <a:t>.  Ed. </a:t>
            </a:r>
            <a:r>
              <a:rPr lang="en-US" dirty="0" err="1"/>
              <a:t>Znet</a:t>
            </a:r>
            <a:r>
              <a:rPr lang="en-US" dirty="0"/>
              <a:t>. San Diego Jewish Acad., </a:t>
            </a:r>
            <a:r>
              <a:rPr lang="en-US" dirty="0" err="1"/>
              <a:t>n.d.</a:t>
            </a:r>
            <a:r>
              <a:rPr lang="en-US" dirty="0"/>
              <a:t> Web. 21 Oct. 2011. &lt;http://www.writedesignonline.com/‌resources/‌design/‌rules/‌rhythm-pattern.html&gt;.</a:t>
            </a:r>
          </a:p>
          <a:p>
            <a:pPr marL="0" indent="0">
              <a:buNone/>
            </a:pPr>
            <a:r>
              <a:rPr lang="en-US" dirty="0"/>
              <a:t>	Weaver, Pat. </a:t>
            </a:r>
            <a:r>
              <a:rPr lang="en-US" i="1" dirty="0"/>
              <a:t>We’ve Got Rhythm</a:t>
            </a:r>
            <a:r>
              <a:rPr lang="en-US" dirty="0"/>
              <a:t>. </a:t>
            </a:r>
            <a:r>
              <a:rPr lang="en-US" dirty="0" err="1"/>
              <a:t>N.d.</a:t>
            </a:r>
            <a:r>
              <a:rPr lang="en-US" dirty="0"/>
              <a:t> Private collection. </a:t>
            </a:r>
            <a:r>
              <a:rPr lang="en-US" i="1" dirty="0" err="1"/>
              <a:t>EmptyEasel</a:t>
            </a:r>
            <a:r>
              <a:rPr lang="en-US" dirty="0"/>
              <a:t>. Web. 23 Oct. 2011. &lt;http://emptyeasel.com/‌2009/‌02/‌17/‌rhythm-art-how-to-create-effective-visual-rhythm-through-marks-and-motifs/&gt;.</a:t>
            </a:r>
          </a:p>
          <a:p>
            <a:pPr marL="0" indent="0">
              <a:buNone/>
            </a:pPr>
            <a:r>
              <a:rPr lang="en-US" dirty="0"/>
              <a:t>	Wood, Grant. </a:t>
            </a:r>
            <a:r>
              <a:rPr lang="en-US" i="1" dirty="0"/>
              <a:t>Fall Plowing</a:t>
            </a:r>
            <a:r>
              <a:rPr lang="en-US" dirty="0"/>
              <a:t>. </a:t>
            </a:r>
            <a:r>
              <a:rPr lang="en-US" dirty="0" err="1"/>
              <a:t>N.d.</a:t>
            </a:r>
            <a:r>
              <a:rPr lang="en-US" dirty="0"/>
              <a:t> </a:t>
            </a:r>
            <a:r>
              <a:rPr lang="en-US" i="1" dirty="0" err="1"/>
              <a:t>WriteDesign</a:t>
            </a:r>
            <a:r>
              <a:rPr lang="en-US" dirty="0"/>
              <a:t>. Web. 23 Oct. 2011. &lt;http://www.writedesignonline.com/‌resources/‌design/‌rules/‌rhythm-pattern.html&gt;.</a:t>
            </a:r>
          </a:p>
          <a:p>
            <a:pPr marL="0" indent="0">
              <a:buNone/>
            </a:pPr>
            <a:endParaRPr lang="en-US" dirty="0"/>
          </a:p>
        </p:txBody>
      </p:sp>
    </p:spTree>
    <p:extLst>
      <p:ext uri="{BB962C8B-B14F-4D97-AF65-F5344CB8AC3E}">
        <p14:creationId xmlns:p14="http://schemas.microsoft.com/office/powerpoint/2010/main" val="223693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648200" y="4137482"/>
            <a:ext cx="3810000" cy="1249363"/>
          </a:xfrm>
        </p:spPr>
        <p:txBody>
          <a:bodyPr/>
          <a:lstStyle/>
          <a:p>
            <a:pPr marL="0" indent="0">
              <a:buNone/>
            </a:pPr>
            <a:r>
              <a:rPr lang="en-US" dirty="0" smtClean="0"/>
              <a:t> </a:t>
            </a:r>
            <a:endParaRPr lang="en-US" dirty="0"/>
          </a:p>
        </p:txBody>
      </p:sp>
      <p:pic>
        <p:nvPicPr>
          <p:cNvPr id="2050" name="Picture 2" descr="Marimekko-Hevoskastanja"/>
          <p:cNvPicPr>
            <a:picLocks noChangeAspect="1" noChangeArrowheads="1"/>
          </p:cNvPicPr>
          <p:nvPr/>
        </p:nvPicPr>
        <p:blipFill rotWithShape="1">
          <a:blip r:embed="rId3">
            <a:extLst>
              <a:ext uri="{28A0092B-C50C-407E-A947-70E740481C1C}">
                <a14:useLocalDpi xmlns:a14="http://schemas.microsoft.com/office/drawing/2010/main" val="0"/>
              </a:ext>
            </a:extLst>
          </a:blip>
          <a:srcRect b="2834"/>
          <a:stretch/>
        </p:blipFill>
        <p:spPr bwMode="auto">
          <a:xfrm rot="5400000">
            <a:off x="895519" y="-438319"/>
            <a:ext cx="4533564" cy="5867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5296" y="4879942"/>
            <a:ext cx="4114800" cy="1754326"/>
          </a:xfrm>
          <a:prstGeom prst="rect">
            <a:avLst/>
          </a:prstGeom>
          <a:noFill/>
        </p:spPr>
        <p:txBody>
          <a:bodyPr wrap="square" rtlCol="0">
            <a:spAutoFit/>
          </a:bodyPr>
          <a:lstStyle/>
          <a:p>
            <a:r>
              <a:rPr lang="en-US" sz="5400" dirty="0">
                <a:solidFill>
                  <a:srgbClr val="36656E"/>
                </a:solidFill>
              </a:rPr>
              <a:t>r</a:t>
            </a:r>
            <a:r>
              <a:rPr lang="en-US" sz="5400" dirty="0" smtClean="0"/>
              <a:t>e</a:t>
            </a:r>
            <a:r>
              <a:rPr lang="en-US" sz="5400" dirty="0" smtClean="0">
                <a:solidFill>
                  <a:srgbClr val="36656E"/>
                </a:solidFill>
              </a:rPr>
              <a:t>g</a:t>
            </a:r>
            <a:r>
              <a:rPr lang="en-US" sz="5400" dirty="0" smtClean="0"/>
              <a:t>u</a:t>
            </a:r>
            <a:r>
              <a:rPr lang="en-US" sz="5400" dirty="0" smtClean="0">
                <a:solidFill>
                  <a:srgbClr val="36656E"/>
                </a:solidFill>
              </a:rPr>
              <a:t>l</a:t>
            </a:r>
            <a:r>
              <a:rPr lang="en-US" sz="5400" dirty="0" smtClean="0"/>
              <a:t>a</a:t>
            </a:r>
            <a:r>
              <a:rPr lang="en-US" sz="5400" dirty="0" smtClean="0">
                <a:solidFill>
                  <a:srgbClr val="36656E"/>
                </a:solidFill>
              </a:rPr>
              <a:t>r </a:t>
            </a:r>
          </a:p>
          <a:p>
            <a:r>
              <a:rPr lang="en-US" sz="5400" dirty="0">
                <a:solidFill>
                  <a:srgbClr val="36656E"/>
                </a:solidFill>
              </a:rPr>
              <a:t>	 </a:t>
            </a:r>
            <a:r>
              <a:rPr lang="en-US" sz="5400" dirty="0" smtClean="0">
                <a:solidFill>
                  <a:srgbClr val="36656E"/>
                </a:solidFill>
              </a:rPr>
              <a:t>  </a:t>
            </a:r>
            <a:r>
              <a:rPr lang="en-US" sz="5400" dirty="0" smtClean="0"/>
              <a:t>r</a:t>
            </a:r>
            <a:r>
              <a:rPr lang="en-US" sz="5400" dirty="0" smtClean="0">
                <a:solidFill>
                  <a:srgbClr val="36656E"/>
                </a:solidFill>
              </a:rPr>
              <a:t>h</a:t>
            </a:r>
            <a:r>
              <a:rPr lang="en-US" sz="5400" dirty="0" smtClean="0"/>
              <a:t>y</a:t>
            </a:r>
            <a:r>
              <a:rPr lang="en-US" sz="5400" dirty="0" smtClean="0">
                <a:solidFill>
                  <a:srgbClr val="36656E"/>
                </a:solidFill>
              </a:rPr>
              <a:t>t</a:t>
            </a:r>
            <a:r>
              <a:rPr lang="en-US" sz="5400" dirty="0" smtClean="0"/>
              <a:t>h</a:t>
            </a:r>
            <a:r>
              <a:rPr lang="en-US" sz="5400" dirty="0" smtClean="0">
                <a:solidFill>
                  <a:srgbClr val="36656E"/>
                </a:solidFill>
              </a:rPr>
              <a:t>m</a:t>
            </a:r>
            <a:endParaRPr lang="en-US" sz="5400" dirty="0">
              <a:solidFill>
                <a:srgbClr val="36656E"/>
              </a:solidFill>
            </a:endParaRPr>
          </a:p>
        </p:txBody>
      </p:sp>
      <p:sp>
        <p:nvSpPr>
          <p:cNvPr id="6" name="TextBox 5"/>
          <p:cNvSpPr txBox="1"/>
          <p:nvPr/>
        </p:nvSpPr>
        <p:spPr>
          <a:xfrm>
            <a:off x="7924800" y="74711"/>
            <a:ext cx="1143000" cy="307777"/>
          </a:xfrm>
          <a:prstGeom prst="rect">
            <a:avLst/>
          </a:prstGeom>
          <a:solidFill>
            <a:schemeClr val="bg1"/>
          </a:solidFill>
        </p:spPr>
        <p:txBody>
          <a:bodyPr wrap="square" rtlCol="0">
            <a:spAutoFit/>
          </a:bodyPr>
          <a:lstStyle/>
          <a:p>
            <a:r>
              <a:rPr lang="en-US" sz="1400" dirty="0" smtClean="0"/>
              <a:t>(</a:t>
            </a:r>
            <a:r>
              <a:rPr lang="en-US" sz="1400" dirty="0" err="1" smtClean="0"/>
              <a:t>Marimekko</a:t>
            </a:r>
            <a:r>
              <a:rPr lang="en-US" sz="1400" dirty="0" smtClean="0"/>
              <a:t>)</a:t>
            </a:r>
            <a:endParaRPr lang="en-US" sz="1400" dirty="0"/>
          </a:p>
        </p:txBody>
      </p:sp>
    </p:spTree>
    <p:extLst>
      <p:ext uri="{BB962C8B-B14F-4D97-AF65-F5344CB8AC3E}">
        <p14:creationId xmlns:p14="http://schemas.microsoft.com/office/powerpoint/2010/main" val="194621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DF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4419600"/>
            <a:ext cx="2362200" cy="1219200"/>
          </a:xfrm>
        </p:spPr>
        <p:txBody>
          <a:bodyPr>
            <a:noAutofit/>
          </a:bodyPr>
          <a:lstStyle/>
          <a:p>
            <a:pPr marL="0" indent="0">
              <a:buNone/>
            </a:pPr>
            <a:r>
              <a:rPr lang="en-US" sz="7200" dirty="0">
                <a:solidFill>
                  <a:srgbClr val="D60093"/>
                </a:solidFill>
                <a:latin typeface="Amienne" pitchFamily="82" charset="0"/>
              </a:rPr>
              <a:t>f</a:t>
            </a:r>
            <a:r>
              <a:rPr lang="en-US" sz="7200" dirty="0" smtClean="0">
                <a:solidFill>
                  <a:srgbClr val="D60093"/>
                </a:solidFill>
                <a:latin typeface="Amienne" pitchFamily="82" charset="0"/>
              </a:rPr>
              <a:t>lowing</a:t>
            </a:r>
            <a:endParaRPr lang="en-US" sz="800" dirty="0" smtClean="0">
              <a:solidFill>
                <a:srgbClr val="D60093"/>
              </a:solidFill>
              <a:latin typeface="Amienne"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42466" y="-685266"/>
            <a:ext cx="4115871" cy="594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245268" y="5334000"/>
            <a:ext cx="2362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200" dirty="0">
                <a:solidFill>
                  <a:srgbClr val="D60093"/>
                </a:solidFill>
                <a:latin typeface="Amienne" pitchFamily="82" charset="0"/>
              </a:rPr>
              <a:t>r</a:t>
            </a:r>
            <a:r>
              <a:rPr lang="en-US" sz="7200" dirty="0" smtClean="0">
                <a:solidFill>
                  <a:srgbClr val="D60093"/>
                </a:solidFill>
                <a:latin typeface="Amienne" pitchFamily="82" charset="0"/>
              </a:rPr>
              <a:t>hythm</a:t>
            </a:r>
            <a:endParaRPr lang="en-US" sz="800" dirty="0" smtClean="0">
              <a:solidFill>
                <a:srgbClr val="D60093"/>
              </a:solidFill>
              <a:latin typeface="Amienne" pitchFamily="82" charset="0"/>
            </a:endParaRPr>
          </a:p>
        </p:txBody>
      </p:sp>
      <p:sp>
        <p:nvSpPr>
          <p:cNvPr id="5" name="TextBox 4"/>
          <p:cNvSpPr txBox="1"/>
          <p:nvPr/>
        </p:nvSpPr>
        <p:spPr>
          <a:xfrm>
            <a:off x="7924800" y="74707"/>
            <a:ext cx="1143000" cy="307777"/>
          </a:xfrm>
          <a:prstGeom prst="rect">
            <a:avLst/>
          </a:prstGeom>
          <a:solidFill>
            <a:schemeClr val="bg1"/>
          </a:solidFill>
        </p:spPr>
        <p:txBody>
          <a:bodyPr wrap="square" rtlCol="0">
            <a:spAutoFit/>
          </a:bodyPr>
          <a:lstStyle/>
          <a:p>
            <a:r>
              <a:rPr lang="en-US" sz="1400" dirty="0" smtClean="0"/>
              <a:t>(</a:t>
            </a:r>
            <a:r>
              <a:rPr lang="en-US" sz="1400" dirty="0" err="1" smtClean="0"/>
              <a:t>Marimekko</a:t>
            </a:r>
            <a:r>
              <a:rPr lang="en-US" sz="1400" dirty="0" smtClean="0"/>
              <a:t>)</a:t>
            </a:r>
            <a:endParaRPr lang="en-US" sz="1400" dirty="0"/>
          </a:p>
        </p:txBody>
      </p:sp>
    </p:spTree>
    <p:extLst>
      <p:ext uri="{BB962C8B-B14F-4D97-AF65-F5344CB8AC3E}">
        <p14:creationId xmlns:p14="http://schemas.microsoft.com/office/powerpoint/2010/main" val="2580254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D28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4696134"/>
            <a:ext cx="4550079" cy="1837714"/>
          </a:xfrm>
        </p:spPr>
        <p:txBody>
          <a:bodyPr>
            <a:noAutofit/>
          </a:bodyPr>
          <a:lstStyle/>
          <a:p>
            <a:pPr marL="0" indent="0">
              <a:buNone/>
            </a:pPr>
            <a:r>
              <a:rPr lang="en-US" sz="5400" dirty="0" smtClean="0">
                <a:solidFill>
                  <a:srgbClr val="996600"/>
                </a:solidFill>
              </a:rPr>
              <a:t>p</a:t>
            </a:r>
            <a:r>
              <a:rPr lang="en-US" sz="5400" dirty="0" smtClean="0">
                <a:solidFill>
                  <a:srgbClr val="946802"/>
                </a:solidFill>
              </a:rPr>
              <a:t>r</a:t>
            </a:r>
            <a:r>
              <a:rPr lang="en-US" sz="5400" dirty="0" smtClean="0">
                <a:solidFill>
                  <a:srgbClr val="8F6A04"/>
                </a:solidFill>
              </a:rPr>
              <a:t>o</a:t>
            </a:r>
            <a:r>
              <a:rPr lang="en-US" sz="5400" dirty="0" smtClean="0">
                <a:solidFill>
                  <a:srgbClr val="8A6C06"/>
                </a:solidFill>
              </a:rPr>
              <a:t>g</a:t>
            </a:r>
            <a:r>
              <a:rPr lang="en-US" sz="5400" dirty="0" smtClean="0">
                <a:solidFill>
                  <a:srgbClr val="856E08"/>
                </a:solidFill>
              </a:rPr>
              <a:t>r</a:t>
            </a:r>
            <a:r>
              <a:rPr lang="en-US" sz="5400" dirty="0" smtClean="0">
                <a:solidFill>
                  <a:srgbClr val="80700A"/>
                </a:solidFill>
              </a:rPr>
              <a:t>e</a:t>
            </a:r>
            <a:r>
              <a:rPr lang="en-US" sz="5400" dirty="0" smtClean="0">
                <a:solidFill>
                  <a:srgbClr val="7B720C"/>
                </a:solidFill>
              </a:rPr>
              <a:t>s</a:t>
            </a:r>
            <a:r>
              <a:rPr lang="en-US" sz="5400" dirty="0" smtClean="0">
                <a:solidFill>
                  <a:srgbClr val="76740E"/>
                </a:solidFill>
              </a:rPr>
              <a:t>s</a:t>
            </a:r>
            <a:r>
              <a:rPr lang="en-US" sz="5400" dirty="0" smtClean="0">
                <a:solidFill>
                  <a:srgbClr val="717612"/>
                </a:solidFill>
              </a:rPr>
              <a:t>i</a:t>
            </a:r>
            <a:r>
              <a:rPr lang="en-US" sz="5400" dirty="0" smtClean="0">
                <a:solidFill>
                  <a:srgbClr val="6C7812"/>
                </a:solidFill>
              </a:rPr>
              <a:t>v</a:t>
            </a:r>
            <a:r>
              <a:rPr lang="en-US" sz="5400" dirty="0" smtClean="0">
                <a:solidFill>
                  <a:srgbClr val="677A14"/>
                </a:solidFill>
              </a:rPr>
              <a:t>e</a:t>
            </a:r>
            <a:r>
              <a:rPr lang="en-US" sz="5400" dirty="0" smtClean="0">
                <a:solidFill>
                  <a:srgbClr val="996600"/>
                </a:solidFill>
              </a:rPr>
              <a:t> </a:t>
            </a:r>
          </a:p>
          <a:p>
            <a:pPr marL="0" indent="0">
              <a:buNone/>
            </a:pPr>
            <a:r>
              <a:rPr lang="en-US" sz="5400" dirty="0">
                <a:solidFill>
                  <a:srgbClr val="996600"/>
                </a:solidFill>
              </a:rPr>
              <a:t>	</a:t>
            </a:r>
            <a:r>
              <a:rPr lang="en-US" sz="5400" dirty="0" smtClean="0">
                <a:solidFill>
                  <a:srgbClr val="996600"/>
                </a:solidFill>
              </a:rPr>
              <a:t>	  </a:t>
            </a:r>
            <a:r>
              <a:rPr lang="en-US" sz="5400" dirty="0" smtClean="0">
                <a:solidFill>
                  <a:srgbClr val="627C16"/>
                </a:solidFill>
              </a:rPr>
              <a:t>r</a:t>
            </a:r>
            <a:r>
              <a:rPr lang="en-US" sz="5400" dirty="0" smtClean="0">
                <a:solidFill>
                  <a:srgbClr val="5D7E18"/>
                </a:solidFill>
              </a:rPr>
              <a:t>h</a:t>
            </a:r>
            <a:r>
              <a:rPr lang="en-US" sz="5400" dirty="0" smtClean="0">
                <a:solidFill>
                  <a:srgbClr val="58801A"/>
                </a:solidFill>
              </a:rPr>
              <a:t>y</a:t>
            </a:r>
            <a:r>
              <a:rPr lang="en-US" sz="5400" dirty="0" smtClean="0">
                <a:solidFill>
                  <a:srgbClr val="53821C"/>
                </a:solidFill>
              </a:rPr>
              <a:t>t</a:t>
            </a:r>
            <a:r>
              <a:rPr lang="en-US" sz="5400" dirty="0" smtClean="0">
                <a:solidFill>
                  <a:srgbClr val="4E841E"/>
                </a:solidFill>
              </a:rPr>
              <a:t>h</a:t>
            </a:r>
            <a:r>
              <a:rPr lang="en-US" sz="5400" dirty="0" smtClean="0">
                <a:solidFill>
                  <a:srgbClr val="49841E"/>
                </a:solidFill>
              </a:rPr>
              <a:t>m</a:t>
            </a:r>
            <a:endParaRPr lang="en-US" sz="5400" dirty="0">
              <a:solidFill>
                <a:srgbClr val="49841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46737"/>
            <a:ext cx="6038850" cy="446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29600" y="92848"/>
            <a:ext cx="800100" cy="307777"/>
          </a:xfrm>
          <a:prstGeom prst="rect">
            <a:avLst/>
          </a:prstGeom>
          <a:solidFill>
            <a:schemeClr val="bg1"/>
          </a:solidFill>
        </p:spPr>
        <p:txBody>
          <a:bodyPr wrap="square" rtlCol="0">
            <a:spAutoFit/>
          </a:bodyPr>
          <a:lstStyle/>
          <a:p>
            <a:r>
              <a:rPr lang="en-US" sz="1400" dirty="0"/>
              <a:t>(</a:t>
            </a:r>
            <a:r>
              <a:rPr lang="en-US" sz="1400" dirty="0" smtClean="0"/>
              <a:t>Wood)</a:t>
            </a:r>
            <a:endParaRPr lang="en-US" sz="1400" dirty="0"/>
          </a:p>
        </p:txBody>
      </p:sp>
    </p:spTree>
    <p:extLst>
      <p:ext uri="{BB962C8B-B14F-4D97-AF65-F5344CB8AC3E}">
        <p14:creationId xmlns:p14="http://schemas.microsoft.com/office/powerpoint/2010/main" val="346969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3733800"/>
            <a:ext cx="3505200" cy="2667000"/>
          </a:xfrm>
        </p:spPr>
        <p:txBody>
          <a:bodyPr>
            <a:noAutofit/>
          </a:bodyPr>
          <a:lstStyle/>
          <a:p>
            <a:pPr marL="0" indent="0">
              <a:buNone/>
            </a:pPr>
            <a:r>
              <a:rPr lang="en-US" sz="7200" dirty="0">
                <a:solidFill>
                  <a:srgbClr val="A40000"/>
                </a:solidFill>
                <a:latin typeface="Blue Highway Linocut" pitchFamily="2" charset="0"/>
              </a:rPr>
              <a:t>r</a:t>
            </a:r>
            <a:r>
              <a:rPr lang="en-US" sz="7200" dirty="0" smtClean="0">
                <a:solidFill>
                  <a:srgbClr val="A40000"/>
                </a:solidFill>
                <a:latin typeface="Blue Highway Linocut" pitchFamily="2" charset="0"/>
              </a:rPr>
              <a:t>hythmic </a:t>
            </a:r>
          </a:p>
          <a:p>
            <a:pPr marL="0" indent="0">
              <a:buNone/>
            </a:pPr>
            <a:r>
              <a:rPr lang="en-US" sz="7200" dirty="0" smtClean="0">
                <a:solidFill>
                  <a:srgbClr val="A40000"/>
                </a:solidFill>
                <a:latin typeface="Blue Highway Linocut" pitchFamily="2" charset="0"/>
              </a:rPr>
              <a:t>     marks</a:t>
            </a:r>
            <a:endParaRPr lang="en-US" sz="7200" dirty="0">
              <a:solidFill>
                <a:srgbClr val="A40000"/>
              </a:solidFill>
              <a:latin typeface="Blue Highway Linocut" pitchFamily="2" charset="0"/>
            </a:endParaRPr>
          </a:p>
        </p:txBody>
      </p:sp>
      <p:sp>
        <p:nvSpPr>
          <p:cNvPr id="4" name="AutoShape 2" descr="page sleeping"/>
          <p:cNvSpPr>
            <a:spLocks noChangeAspect="1" noChangeArrowheads="1"/>
          </p:cNvSpPr>
          <p:nvPr/>
        </p:nvSpPr>
        <p:spPr bwMode="auto">
          <a:xfrm>
            <a:off x="63500" y="-136525"/>
            <a:ext cx="4762500" cy="446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page slee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4" y="257174"/>
            <a:ext cx="5249920" cy="4924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0" y="103285"/>
            <a:ext cx="684756" cy="307777"/>
          </a:xfrm>
          <a:prstGeom prst="rect">
            <a:avLst/>
          </a:prstGeom>
          <a:solidFill>
            <a:schemeClr val="bg1"/>
          </a:solidFill>
        </p:spPr>
        <p:txBody>
          <a:bodyPr wrap="square" rtlCol="0">
            <a:spAutoFit/>
          </a:bodyPr>
          <a:lstStyle/>
          <a:p>
            <a:r>
              <a:rPr lang="en-US" sz="1400" dirty="0" smtClean="0"/>
              <a:t>(Page)</a:t>
            </a:r>
            <a:endParaRPr lang="en-US" sz="1400" dirty="0"/>
          </a:p>
        </p:txBody>
      </p:sp>
    </p:spTree>
    <p:extLst>
      <p:ext uri="{BB962C8B-B14F-4D97-AF65-F5344CB8AC3E}">
        <p14:creationId xmlns:p14="http://schemas.microsoft.com/office/powerpoint/2010/main" val="274252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DDD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4971442"/>
            <a:ext cx="4876800" cy="1657958"/>
          </a:xfrm>
        </p:spPr>
        <p:txBody>
          <a:bodyPr>
            <a:noAutofit/>
          </a:bodyPr>
          <a:lstStyle/>
          <a:p>
            <a:pPr marL="0" indent="0">
              <a:buNone/>
            </a:pPr>
            <a:r>
              <a:rPr lang="en-US" sz="5400" dirty="0">
                <a:latin typeface="Aharoni" pitchFamily="2" charset="-79"/>
                <a:cs typeface="Aharoni" pitchFamily="2" charset="-79"/>
              </a:rPr>
              <a:t>r</a:t>
            </a:r>
            <a:r>
              <a:rPr lang="en-US" sz="5400" dirty="0" smtClean="0">
                <a:latin typeface="Aharoni" pitchFamily="2" charset="-79"/>
                <a:cs typeface="Aharoni" pitchFamily="2" charset="-79"/>
              </a:rPr>
              <a:t>epeating 				motifs</a:t>
            </a:r>
            <a:endParaRPr lang="en-US" sz="5400" dirty="0">
              <a:latin typeface="Aharoni" pitchFamily="2" charset="-79"/>
              <a:cs typeface="Aharoni" pitchFamily="2" charset="-79"/>
            </a:endParaRPr>
          </a:p>
        </p:txBody>
      </p:sp>
      <p:pic>
        <p:nvPicPr>
          <p:cNvPr id="4098" name="Picture 2" descr="weaver gotrhyt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04800"/>
            <a:ext cx="6743700" cy="466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150911"/>
            <a:ext cx="914400" cy="307777"/>
          </a:xfrm>
          <a:prstGeom prst="rect">
            <a:avLst/>
          </a:prstGeom>
          <a:solidFill>
            <a:schemeClr val="bg1"/>
          </a:solidFill>
        </p:spPr>
        <p:txBody>
          <a:bodyPr wrap="square" rtlCol="0">
            <a:spAutoFit/>
          </a:bodyPr>
          <a:lstStyle/>
          <a:p>
            <a:r>
              <a:rPr lang="en-US" sz="1400" dirty="0" smtClean="0"/>
              <a:t>(Weaver)</a:t>
            </a:r>
            <a:endParaRPr lang="en-US" sz="1400" dirty="0"/>
          </a:p>
        </p:txBody>
      </p:sp>
    </p:spTree>
    <p:extLst>
      <p:ext uri="{BB962C8B-B14F-4D97-AF65-F5344CB8AC3E}">
        <p14:creationId xmlns:p14="http://schemas.microsoft.com/office/powerpoint/2010/main" val="3097543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4917105"/>
            <a:ext cx="4267200" cy="1855620"/>
          </a:xfrm>
        </p:spPr>
        <p:txBody>
          <a:bodyPr>
            <a:noAutofit/>
          </a:bodyPr>
          <a:lstStyle/>
          <a:p>
            <a:pPr marL="0" indent="0">
              <a:buNone/>
            </a:pPr>
            <a:r>
              <a:rPr lang="en-US" sz="5400" dirty="0">
                <a:latin typeface="Blue Highway D Type" pitchFamily="2" charset="0"/>
              </a:rPr>
              <a:t>m</a:t>
            </a:r>
            <a:r>
              <a:rPr lang="en-US" sz="5400" dirty="0" smtClean="0">
                <a:latin typeface="Blue Highway D Type" pitchFamily="2" charset="0"/>
              </a:rPr>
              <a:t>arks </a:t>
            </a:r>
            <a:r>
              <a:rPr lang="en-US" dirty="0" smtClean="0">
                <a:latin typeface="Blue Highway D Type" pitchFamily="2" charset="0"/>
              </a:rPr>
              <a:t>and</a:t>
            </a:r>
            <a:r>
              <a:rPr lang="en-US" sz="5400" dirty="0" smtClean="0">
                <a:latin typeface="Blue Highway D Type" pitchFamily="2" charset="0"/>
              </a:rPr>
              <a:t> 			   motifs</a:t>
            </a:r>
            <a:endParaRPr lang="en-US" sz="5400" dirty="0">
              <a:latin typeface="Blue Highway D Type" pitchFamily="2" charset="0"/>
            </a:endParaRPr>
          </a:p>
        </p:txBody>
      </p:sp>
      <p:pic>
        <p:nvPicPr>
          <p:cNvPr id="5122" name="Picture 2" descr="blondheim pal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04800"/>
            <a:ext cx="5791201" cy="4621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4800" y="150911"/>
            <a:ext cx="1075151" cy="307777"/>
          </a:xfrm>
          <a:prstGeom prst="rect">
            <a:avLst/>
          </a:prstGeom>
          <a:solidFill>
            <a:schemeClr val="bg1"/>
          </a:solidFill>
        </p:spPr>
        <p:txBody>
          <a:bodyPr wrap="square" rtlCol="0">
            <a:spAutoFit/>
          </a:bodyPr>
          <a:lstStyle/>
          <a:p>
            <a:r>
              <a:rPr lang="en-US" sz="1400" dirty="0" smtClean="0"/>
              <a:t>(</a:t>
            </a:r>
            <a:r>
              <a:rPr lang="en-US" sz="1400" dirty="0" err="1" smtClean="0"/>
              <a:t>Blondheim</a:t>
            </a:r>
            <a:r>
              <a:rPr lang="en-US" sz="1400" dirty="0" smtClean="0"/>
              <a:t>)</a:t>
            </a:r>
            <a:endParaRPr lang="en-US" sz="1400" dirty="0"/>
          </a:p>
        </p:txBody>
      </p:sp>
    </p:spTree>
    <p:extLst>
      <p:ext uri="{BB962C8B-B14F-4D97-AF65-F5344CB8AC3E}">
        <p14:creationId xmlns:p14="http://schemas.microsoft.com/office/powerpoint/2010/main" val="349430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6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31" y="4495800"/>
            <a:ext cx="3921169" cy="1905000"/>
          </a:xfrm>
        </p:spPr>
        <p:txBody>
          <a:bodyPr>
            <a:normAutofit/>
          </a:bodyPr>
          <a:lstStyle/>
          <a:p>
            <a:pPr marL="0" indent="0">
              <a:buNone/>
            </a:pPr>
            <a:r>
              <a:rPr lang="en-US" sz="5400" b="1" i="1" dirty="0" smtClean="0">
                <a:latin typeface="Bradley Hand ITC" pitchFamily="66" charset="0"/>
              </a:rPr>
              <a:t>	     </a:t>
            </a:r>
            <a:r>
              <a:rPr lang="en-US" sz="5400" b="1" i="1" dirty="0" smtClean="0">
                <a:solidFill>
                  <a:srgbClr val="D147A3"/>
                </a:solidFill>
                <a:latin typeface="Bradley Hand ITC" pitchFamily="66" charset="0"/>
              </a:rPr>
              <a:t>see the </a:t>
            </a:r>
          </a:p>
          <a:p>
            <a:pPr marL="0" indent="0">
              <a:buNone/>
            </a:pPr>
            <a:r>
              <a:rPr lang="en-US" sz="5400" b="1" i="1" dirty="0" smtClean="0">
                <a:solidFill>
                  <a:srgbClr val="D147A3"/>
                </a:solidFill>
                <a:latin typeface="Bradley Hand ITC" pitchFamily="66" charset="0"/>
              </a:rPr>
              <a:t>movement</a:t>
            </a:r>
            <a:endParaRPr lang="en-US" sz="5400" b="1" i="1" dirty="0">
              <a:solidFill>
                <a:srgbClr val="D147A3"/>
              </a:solidFill>
              <a:latin typeface="Bradley Hand ITC" pitchFamily="66" charset="0"/>
            </a:endParaRPr>
          </a:p>
        </p:txBody>
      </p:sp>
      <p:pic>
        <p:nvPicPr>
          <p:cNvPr id="6146" name="Picture 2" descr="reid be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8600"/>
            <a:ext cx="6858001" cy="4814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0" y="74711"/>
            <a:ext cx="685800" cy="307777"/>
          </a:xfrm>
          <a:prstGeom prst="rect">
            <a:avLst/>
          </a:prstGeom>
          <a:solidFill>
            <a:schemeClr val="bg1"/>
          </a:solidFill>
        </p:spPr>
        <p:txBody>
          <a:bodyPr wrap="square" rtlCol="0">
            <a:spAutoFit/>
          </a:bodyPr>
          <a:lstStyle/>
          <a:p>
            <a:r>
              <a:rPr lang="en-US" sz="1400" dirty="0" smtClean="0"/>
              <a:t>(Reid)</a:t>
            </a:r>
            <a:endParaRPr lang="en-US" sz="1400" dirty="0"/>
          </a:p>
        </p:txBody>
      </p:sp>
    </p:spTree>
    <p:extLst>
      <p:ext uri="{BB962C8B-B14F-4D97-AF65-F5344CB8AC3E}">
        <p14:creationId xmlns:p14="http://schemas.microsoft.com/office/powerpoint/2010/main" val="352785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2590800"/>
            <a:ext cx="3657600" cy="2286000"/>
          </a:xfrm>
        </p:spPr>
        <p:txBody>
          <a:bodyPr>
            <a:normAutofit/>
          </a:bodyPr>
          <a:lstStyle/>
          <a:p>
            <a:pPr marL="0" indent="0">
              <a:buNone/>
            </a:pPr>
            <a:r>
              <a:rPr lang="en-US" sz="6600" dirty="0" smtClean="0">
                <a:latin typeface="Kristen ITC" pitchFamily="66" charset="0"/>
              </a:rPr>
              <a:t>“visual</a:t>
            </a:r>
            <a:r>
              <a:rPr lang="en-US" sz="6600" dirty="0">
                <a:latin typeface="Kristen ITC" pitchFamily="66" charset="0"/>
              </a:rPr>
              <a:t>	</a:t>
            </a:r>
            <a:r>
              <a:rPr lang="en-US" sz="6600" dirty="0" smtClean="0">
                <a:latin typeface="Kristen ITC" pitchFamily="66" charset="0"/>
              </a:rPr>
              <a:t>   	 beat”</a:t>
            </a:r>
            <a:endParaRPr lang="en-US" sz="6600" dirty="0">
              <a:latin typeface="Kristen ITC" pitchFamily="66" charset="0"/>
            </a:endParaRPr>
          </a:p>
        </p:txBody>
      </p:sp>
      <p:pic>
        <p:nvPicPr>
          <p:cNvPr id="8194" name="Picture 2" descr="Sonia Delaunay. 'Rhythm' 19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66700"/>
            <a:ext cx="5248275" cy="63627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BDAAkGBwgHBgkIBwgKCgkLDRYPDQwMDRsUFRAWIB0iIiAdHx8kKDQsJCYxJx8fLT0tMTU3Ojo6Iys/RD84QzQ5Ojf/2wBDAQoKCg0MDRoPDxo3JR8lNzc3Nzc3Nzc3Nzc3Nzc3Nzc3Nzc3Nzc3Nzc3Nzc3Nzc3Nzc3Nzc3Nzc3Nzc3Nzc3Nzf/wAARCACpAHMDASIAAhEBAxEB/8QAHAAAAQQDAQAAAAAAAAAAAAAAAAEFBgcCAwQI/8QAPxAAAQMDAQUFBQUGBQUAAAAAAQACAwQFEQYHEiExURNBYXGBFDKRocEVIlJisRYjMzVCokNTcpLRgrLC0uH/xAAaAQEBAAMBAQAAAAAAAAAAAAAAAQMEBQYC/8QAIxEBAAICAgICAgMAAAAAAAAAAAECAwQRIQUSMXETIjJRkf/aAAwDAQACEQMRAD8At7KXKxVd6w05revuc8tqvbTQPdmOFtQ6nfEMYI+6OPnnPFEWNlGVTFPozaHFKHRXOUEH/EushH1Ust97OjKN0ettQMqayUB0VNE0yvjaMg8Q0OIPUjHBTleDvrr9pTaWfsm5oqN/98AGdoW924X/AHefPPoq0NZtMjdiU3prunYtPzAKlk+12xMJEVBc5R+IRxt/V667ftT03VOa2b22kc44HbQZHxYXfNBwaLqtoE1whZdYpX0JcDLJWxxsIb3hu6A4nzGFMrhqaxW2UxXC80NPKOcck7Q4emcrrjkpbrbt+nmE1LUxndlif7zSMZBCrSv2PY/ld63W5zu1MO8fi0j44QT2l1ZpyskEdNfbbJIeTBUsB+BOU8NcHNDmnLSMgjkVTo2QXU4BvFFjvBieVYGiNNP0va30cte+sfJJvklu6xnADDRk4HDPNOzpI0LVUTw00TpamWOGNvN8jg0D1KZJNbaWjdunUNtcejKhrv0yqiQZRlMEGs9MzytiZfKAPccNa+YNJPQZwn1pDmhzSCDxBHIoMsoSIQIkQhQKmTUWlLNqMMN0pN6VgwyaNxZI0dMjmPA5Ce0IK1n2OWt7yYbxco25yGlsbseu6F1W/ZHYad+9W1VfW9WukEY/sAPzVgIQaqOkp6GlipaSFkMETQyONgwGgdwW1L3LTVOmZSzPpY2yztY4xxuOA52DgE92Sg3BITjmvPeo7trCWoeL1Nd6Ys4OYxskEY8t3AI8cnzUeiuEsz91lXPK/o2YuP6ovC/Nc6N/axtM5txlpXU4cGsLN+JxOOJGRxGOagx2PXbewLxRbv4jA/Pwz9VFLRT6kmqmNtsN7EucxuiErWg92XcG48+C9CWptY21UjbkWurRC3ty3kX44/NCVVxbHq/fHaX2l3SeO7SOJ+b1ZGl7HFp2zQWyGomnbFkmSU8SScnA7h0HcnVCIVCEKjFCEqgAhCEAhCwqe29nl9m3O23D2e/7u9jhnwyisyQ1uXODR1JXFJd7ZE4tkuVE0jmHVDAR81RGo7FrOaaR1+pLrWOc853d6eI9N1rMgDpwCY2afugOG2G5jwFvl/8AVB6Q+3rM77ou1AfD2ln/ACo9rnVsmnaSGW1WxlYJ2uJq/ehiA/EW8z6gYzxVOQaR1FUAGLT1e4HufD2f/dhSfSezjU8dfHUPP2FE1433MnBkeAc+6wkHv94+hQc7tqOq5RvNqKJrTxAiphj5krGPadqtpz7TSO8H0ox8iFcVdpfT9wkMlbZLdNKecj6ZhcfXGVxjQulgf5HSY/DucPhyQRvRW0ee9XOntV0oWMqJxhk9OTukgEnLTkgcOeSrGTfbLHabQXG12yjpC8AOdBA1hcB1IGSnBECEIVGKEIUCoQhFCimv9WP01TQRUkLJK2pDuzMwJjYG4ySBgniRwyPNStNmoLBb9Q0QpbjG4hpzHIw4fGerT9DkFBSNbtA1hUPJ+1jT/lp4WAemQT81zM1zq2M5OoavH5mRn9WqaXHY/MXZtt6Zu49yqgOT/wBTTj+1NUmybUQJDKq2Pb1Mrx/4IrkotqWpqd7O0lpKuMEbwnp91zh5tIx8FYGjdo1HqKsZbqqldRVz2kxt3t9khAJIBwDnAzxHJQ+l2R31/Ce5W+EDmW78nyw39VMNI7OKLT1xiuU9dNW1cTCGAsDI2EjBcBxOcZHE95QTdCEIgQhCIEIQgxSpEqAQhBIaMuPAKTMRHMqEq45a0A4jGfFavbZfBcrJ5nVpb155+mWMN5jk4qI6z17R6Zl9kZTS1leWb4jad1jAc43neOOQB9FIGVjs/eHqoXrzQkmpav7StVYyGt7NrHwzk9nJjOCCAS08cciOA5c1n1/Ja+xPFZ7S2O1flDrjtS1JVNcKd9LQ5/yIg4j1fnPwTG7W+q3uy7UNYPABgHwDV01mz7V9K8t+yHVDQPep5o3A/Eg/JcJ0pqVp3XWK4g9PZnH6LffDsh17qmMhwvdSd05w9sbgfQtKlWnNrFY2pjhv1NFLA8hpnp27r2ceZbnBHXGOXfyUXodn2q6x4H2PJTtx79TIxg9Rkn5Ka6V2UvpaqGs1DVxSGNwe2kpslhIORvPIBI5cAB0yUFoZBAIKVCEQISIRCJUBCAJwMlN1XM57t1p4eC6ayQsjwOZTVUziCCWcjhGwnHVeZ81uWm8a1J+23r4+e3PcLhT0AHauy8+7G3n/APEzS6lqCcQwxsH5suKZ55ZJ5nySOy9xycrWVp4dPHSO45l3MerSI/buUipdSOJDaqAY/FGfoVIKWpZLG2aB4dGe8KveXcnfT9eYKxkLv4Up3cdD3KZtWIj3x9TDHn1a+vNU/p5e0bzW5NtK/ckxngm3aG26SaPr22QyCqLW57LO+Y8/f3ccc7ueXHpxXofGbU7GHv5hwctPWXNqLaLp2xSPgfUurKthIMFIA8tI5hxzug+BKhdVtnq3SH2KwwiPuM9Sd4jxAbgfEqsWxtaMAhu7wx0x3Ic3d5OafVdJjWfS7Z6oPArLDE5neYKs7w9C3j8QpRZdqWmrk4R1E0tulPdWNDWf7wS0epCoXtHEYAAPxW630tVcK6KkoYZKmqlOGxRtyT4+A6k8Ag9VBwcAWnIPEEcQUJr0rb57Rpy3W+rmD56eBrJC05bvd4BPMDkPJCIc0qRCDmr/AHGpiu4LrXUgc9z6jKkVU3ei8k0Sxte18cg+64Fp8ivH+ZrOPcjJPx039a3EfSAf1c0A8V0VtLJS1D4pBgtPPqOq5lsxPMcw9BExMcwyxwWdMXCdm5728MLVnqnrT1udUVIqHgiGI5z+I9F85LxWszL5yWitZmUvb74805s90JugBcc9SnEcAAtrwdJitrf283nnswX3RWnr88y3C2x9uTkzwkxSHzc3GfXKjVRsesErgYay5wt/C2Rjvm5pKsVC77XQGk2R6XhA9pbXVRH+ZUFgPozdUutFltdlhMVpoKakYfe7KMAu8zzPqu9CBCfP4oQRxQgEqRCIVN1XAWuyOXcsr3ebfYre6uutQ2CnacZPEuPcABxJ8Aqtv+1+rncYtP22KOLvnrRvOcPBoIA9SfJaO/pV28frPyy48k0nmE/q6KCsZuTx7xHJw4FvqmqTTLc/cqiB0czJ/VVDW6q1JcHONRd6gBx92I9m0eW7hNguFzYctutc09RVyf8AK5WHw2xjrx+SP8bdd21f4r2pdPU0bg6d7piO7GGp6ijHBrQGtHIAYAVDUOuNT28jcuDp2D+ipjEg+PB3zU/0ltToKuRtNqKAUMp4CojyYCfzd7PXI8Vgt4bateJvaJhL7fv8rKp48YceAHILoSNIc0OaQWkZBByCEq9HrYK4McUq07Wm0hCELO+QhCEAhCECIQhEVjtqtVxqoqGvp4H1FBSseJ2syezJIO+W9MDGe7yyqhE7S37gDsnOcr1aFGb3oHTV6mdPV25sVQ7i6amcYnOPjjgfUFF5eeO2bvcWA+qxfOCOWB4lW/PsXtxcTTXqsYO5ssTHY9QAtTNi1OT+9v1Rjv7OnaD8yUFTGpcW4cMgcinDTtgu+qJzDZ6UPYDh9Q8kRR/6nfDgMniFatLovQGnJgbzcqapmPENuVZGB6MGAfUFS6j1Rpl7WwUl7tOAMNjjqoxgeAyg77PQMtVporfHI+RtLAyESP5u3RjJXYtcE8NQ3ep5o5W9Y3h36LYgEIQiBCEIBCEIpAhCEQoQhHmqITtA2gU+lj7DSRNqrm9u8WF2GQg8i7HEk9wHyVM3jVeoL5ITcbrUvYST2UbuzjHhutwCPPJ8VJtr+n6yh1HPdnNfJRVxa4ShuRG8Na3cce7OAR1yeigI4HiOPUooZEOO6AM8+GMrLAxxPBZb4azrlaMknwQdFJM+klD6KZ1PJ+OFxY4eowrL0btOraWRlLqJ/tNMTj2k4a+MeOODh8/EqrRvDiMpyslruF+uEVvtsL5J5OBeG/dibyLnHuHPz5Dig9Rsc1zQ5pBa4ZBB5hKtFDTCioaela4ubDE2MOPM7oAz8lvUQISJUCE8ULFxw4oQZ4QhCoEIQg11NNBV08lPVwsmgkaWvikaHNcD3EFV7e9kNorHOfaKuW2uP+EW9tFz6Egj/dwVjhIeYRVMSbGbqD+7vVG4eMD2/UrGHYxdXHEt5oox+WF7j+oV0nml/q9EFZ2rY5aoSH3e41VcRzZEOwYfgS7+5T20We22Sm9mtNFBSwk5IibguPVx5k+JXf3JEQLCaVsTN52T0Ax9eXmVmtNTyb5/QoNLrlTBrSHOcXZw1rSTkHGMLYKyF0Zewudh2CNw5HDPLnyP0WDP4bvI/ot0PN/n9AvnlWltSJRvtY7BQt038Q+n6IQf/9k="/>
          <p:cNvSpPr>
            <a:spLocks noChangeAspect="1" noChangeArrowheads="1"/>
          </p:cNvSpPr>
          <p:nvPr/>
        </p:nvSpPr>
        <p:spPr bwMode="auto">
          <a:xfrm>
            <a:off x="63500" y="-592138"/>
            <a:ext cx="828675"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001000" y="112811"/>
            <a:ext cx="990600" cy="307777"/>
          </a:xfrm>
          <a:prstGeom prst="rect">
            <a:avLst/>
          </a:prstGeom>
          <a:solidFill>
            <a:schemeClr val="bg1"/>
          </a:solidFill>
        </p:spPr>
        <p:txBody>
          <a:bodyPr wrap="square" rtlCol="0">
            <a:spAutoFit/>
          </a:bodyPr>
          <a:lstStyle/>
          <a:p>
            <a:r>
              <a:rPr lang="en-US" sz="1400" dirty="0" smtClean="0"/>
              <a:t>(Delaunay)</a:t>
            </a:r>
            <a:endParaRPr lang="en-US" sz="1400" dirty="0"/>
          </a:p>
        </p:txBody>
      </p:sp>
    </p:spTree>
    <p:extLst>
      <p:ext uri="{BB962C8B-B14F-4D97-AF65-F5344CB8AC3E}">
        <p14:creationId xmlns:p14="http://schemas.microsoft.com/office/powerpoint/2010/main" val="403980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000000"/>
      </a:dk1>
      <a:lt1>
        <a:sysClr val="window" lastClr="FFFFFF"/>
      </a:lt1>
      <a:dk2>
        <a:srgbClr val="B7DDE8"/>
      </a:dk2>
      <a:lt2>
        <a:srgbClr val="B8DDE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455</Words>
  <Application>Microsoft Office PowerPoint</Application>
  <PresentationFormat>On-screen Show (4:3)</PresentationFormat>
  <Paragraphs>87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 Cited</vt:lpstr>
      <vt:lpstr>Works Cited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Greene</dc:creator>
  <cp:lastModifiedBy>Emma Barwick Greene</cp:lastModifiedBy>
  <cp:revision>27</cp:revision>
  <cp:lastPrinted>2011-10-24T03:55:48Z</cp:lastPrinted>
  <dcterms:created xsi:type="dcterms:W3CDTF">2011-10-19T18:02:31Z</dcterms:created>
  <dcterms:modified xsi:type="dcterms:W3CDTF">2011-10-26T03:47:59Z</dcterms:modified>
</cp:coreProperties>
</file>